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6"/>
  </p:notesMasterIdLst>
  <p:handoutMasterIdLst>
    <p:handoutMasterId r:id="rId27"/>
  </p:handoutMasterIdLst>
  <p:sldIdLst>
    <p:sldId id="282" r:id="rId2"/>
    <p:sldId id="257" r:id="rId3"/>
    <p:sldId id="258" r:id="rId4"/>
    <p:sldId id="28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0" r:id="rId15"/>
    <p:sldId id="270" r:id="rId16"/>
    <p:sldId id="271" r:id="rId17"/>
    <p:sldId id="272" r:id="rId18"/>
    <p:sldId id="273" r:id="rId19"/>
    <p:sldId id="284" r:id="rId20"/>
    <p:sldId id="277" r:id="rId21"/>
    <p:sldId id="274" r:id="rId22"/>
    <p:sldId id="278" r:id="rId23"/>
    <p:sldId id="281" r:id="rId24"/>
    <p:sldId id="275" r:id="rId25"/>
  </p:sldIdLst>
  <p:sldSz cx="9144000" cy="6858000" type="screen4x3"/>
  <p:notesSz cx="6669088" cy="99266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A5C249"/>
    <a:srgbClr val="0F6FC6"/>
    <a:srgbClr val="10CF9B"/>
    <a:srgbClr val="55A839"/>
    <a:srgbClr val="009900"/>
    <a:srgbClr val="435FA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65" autoAdjust="0"/>
    <p:restoredTop sz="94660"/>
  </p:normalViewPr>
  <p:slideViewPr>
    <p:cSldViewPr>
      <p:cViewPr varScale="1">
        <p:scale>
          <a:sx n="81" d="100"/>
          <a:sy n="81" d="100"/>
        </p:scale>
        <p:origin x="-134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2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23"/>
  <c:chart>
    <c:autoTitleDeleted val="1"/>
    <c:plotArea>
      <c:layout>
        <c:manualLayout>
          <c:layoutTarget val="inner"/>
          <c:xMode val="edge"/>
          <c:yMode val="edge"/>
          <c:x val="6.8798811448934821E-2"/>
          <c:y val="4.0588082805614191E-2"/>
          <c:w val="0.86855292827545916"/>
          <c:h val="0.81450000179191417"/>
        </c:manualLayout>
      </c:layout>
      <c:lineChart>
        <c:grouping val="standard"/>
        <c:ser>
          <c:idx val="0"/>
          <c:order val="0"/>
          <c:tx>
            <c:strRef>
              <c:f>Folha1!$B$1</c:f>
              <c:strCache>
                <c:ptCount val="1"/>
                <c:pt idx="0">
                  <c:v>Coluna1</c:v>
                </c:pt>
              </c:strCache>
            </c:strRef>
          </c:tx>
          <c:dPt>
            <c:idx val="0"/>
            <c:spPr/>
          </c:dPt>
          <c:dLbls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pt-PT"/>
              </a:p>
            </c:txPr>
            <c:dLblPos val="t"/>
            <c:showVal val="1"/>
          </c:dLbls>
          <c:cat>
            <c:numRef>
              <c:f>Folha1!$A$2:$A$28</c:f>
              <c:numCache>
                <c:formatCode>General</c:formatCode>
                <c:ptCount val="27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</c:numCache>
            </c:numRef>
          </c:cat>
          <c:val>
            <c:numRef>
              <c:f>Folha1!$B$2:$B$28</c:f>
              <c:numCache>
                <c:formatCode>General</c:formatCode>
                <c:ptCount val="27"/>
                <c:pt idx="0">
                  <c:v>55</c:v>
                </c:pt>
                <c:pt idx="1">
                  <c:v>90</c:v>
                </c:pt>
                <c:pt idx="2">
                  <c:v>103</c:v>
                </c:pt>
                <c:pt idx="3">
                  <c:v>141</c:v>
                </c:pt>
                <c:pt idx="4">
                  <c:v>138</c:v>
                </c:pt>
                <c:pt idx="5">
                  <c:v>158</c:v>
                </c:pt>
                <c:pt idx="6">
                  <c:v>189</c:v>
                </c:pt>
                <c:pt idx="7">
                  <c:v>150</c:v>
                </c:pt>
                <c:pt idx="8">
                  <c:v>182</c:v>
                </c:pt>
                <c:pt idx="9">
                  <c:v>206</c:v>
                </c:pt>
                <c:pt idx="10">
                  <c:v>215</c:v>
                </c:pt>
                <c:pt idx="11">
                  <c:v>205</c:v>
                </c:pt>
                <c:pt idx="12">
                  <c:v>165</c:v>
                </c:pt>
                <c:pt idx="13">
                  <c:v>190</c:v>
                </c:pt>
                <c:pt idx="14">
                  <c:v>194</c:v>
                </c:pt>
                <c:pt idx="15">
                  <c:v>202</c:v>
                </c:pt>
                <c:pt idx="16">
                  <c:v>217</c:v>
                </c:pt>
                <c:pt idx="17">
                  <c:v>190</c:v>
                </c:pt>
                <c:pt idx="18">
                  <c:v>222</c:v>
                </c:pt>
                <c:pt idx="19">
                  <c:v>190</c:v>
                </c:pt>
                <c:pt idx="20">
                  <c:v>200</c:v>
                </c:pt>
                <c:pt idx="21">
                  <c:v>252</c:v>
                </c:pt>
                <c:pt idx="22">
                  <c:v>283</c:v>
                </c:pt>
                <c:pt idx="23">
                  <c:v>329</c:v>
                </c:pt>
                <c:pt idx="24">
                  <c:v>323</c:v>
                </c:pt>
                <c:pt idx="25">
                  <c:v>301</c:v>
                </c:pt>
                <c:pt idx="26">
                  <c:v>252</c:v>
                </c:pt>
              </c:numCache>
            </c:numRef>
          </c:val>
        </c:ser>
        <c:marker val="1"/>
        <c:axId val="50761728"/>
        <c:axId val="50763264"/>
      </c:lineChart>
      <c:catAx>
        <c:axId val="50761728"/>
        <c:scaling>
          <c:orientation val="minMax"/>
        </c:scaling>
        <c:axPos val="b"/>
        <c:numFmt formatCode="General" sourceLinked="1"/>
        <c:tickLblPos val="nextTo"/>
        <c:txPr>
          <a:bodyPr rot="3180000"/>
          <a:lstStyle/>
          <a:p>
            <a: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pt-PT"/>
          </a:p>
        </c:txPr>
        <c:crossAx val="50763264"/>
        <c:crosses val="autoZero"/>
        <c:auto val="1"/>
        <c:lblAlgn val="ctr"/>
        <c:lblOffset val="100"/>
      </c:catAx>
      <c:valAx>
        <c:axId val="5076326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7F7F7F"/>
                </a:solidFill>
              </a:defRPr>
            </a:pPr>
            <a:endParaRPr lang="pt-PT"/>
          </a:p>
        </c:txPr>
        <c:crossAx val="507617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t-PT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18"/>
  <c:chart>
    <c:title>
      <c:tx>
        <c:rich>
          <a:bodyPr/>
          <a:lstStyle/>
          <a:p>
            <a:pPr>
              <a:defRPr sz="1200">
                <a:solidFill>
                  <a:srgbClr val="7F7F7F"/>
                </a:solidFill>
              </a:defRPr>
            </a:pPr>
            <a:r>
              <a:rPr lang="en-US" sz="1200" dirty="0" err="1">
                <a:solidFill>
                  <a:srgbClr val="7F7F7F"/>
                </a:solidFill>
              </a:rPr>
              <a:t>Causas</a:t>
            </a:r>
            <a:r>
              <a:rPr lang="en-US" sz="1200" dirty="0">
                <a:solidFill>
                  <a:srgbClr val="7F7F7F"/>
                </a:solidFill>
              </a:rPr>
              <a:t> de </a:t>
            </a:r>
            <a:r>
              <a:rPr lang="en-US" sz="1200" dirty="0" err="1">
                <a:solidFill>
                  <a:srgbClr val="7F7F7F"/>
                </a:solidFill>
              </a:rPr>
              <a:t>morte</a:t>
            </a:r>
            <a:r>
              <a:rPr lang="en-US" sz="1200" dirty="0">
                <a:solidFill>
                  <a:srgbClr val="7F7F7F"/>
                </a:solidFill>
              </a:rPr>
              <a:t> </a:t>
            </a:r>
            <a:r>
              <a:rPr lang="en-US" sz="1200" dirty="0" smtClean="0">
                <a:solidFill>
                  <a:srgbClr val="7F7F7F"/>
                </a:solidFill>
              </a:rPr>
              <a:t>(2012</a:t>
            </a:r>
            <a:r>
              <a:rPr lang="en-US" sz="1200" dirty="0">
                <a:solidFill>
                  <a:srgbClr val="7F7F7F"/>
                </a:solidFill>
              </a:rPr>
              <a:t>)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</c:spPr>
          </c:dPt>
          <c:dPt>
            <c:idx val="1"/>
            <c:spPr>
              <a:solidFill>
                <a:schemeClr val="accent6"/>
              </a:solidFill>
            </c:spPr>
          </c:dPt>
          <c:dLbls>
            <c:numFmt formatCode="General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dLblPos val="ctr"/>
            <c:showPercent val="1"/>
          </c:dLbls>
          <c:cat>
            <c:strRef>
              <c:f>Folha1!$A$2:$A$3</c:f>
              <c:strCache>
                <c:ptCount val="2"/>
                <c:pt idx="0">
                  <c:v>Médicas</c:v>
                </c:pt>
                <c:pt idx="1">
                  <c:v>Trauma</c:v>
                </c:pt>
              </c:strCache>
            </c:strRef>
          </c:cat>
          <c:val>
            <c:numRef>
              <c:f>Folha1!$B$2:$B$3</c:f>
              <c:numCache>
                <c:formatCode>General</c:formatCode>
                <c:ptCount val="2"/>
                <c:pt idx="0">
                  <c:v>178</c:v>
                </c:pt>
                <c:pt idx="1">
                  <c:v>74</c:v>
                </c:pt>
              </c:numCache>
            </c:numRef>
          </c:val>
        </c:ser>
      </c:pie3DChart>
    </c:plotArea>
    <c:legend>
      <c:legendPos val="b"/>
      <c:txPr>
        <a:bodyPr/>
        <a:lstStyle/>
        <a:p>
          <a:pPr>
            <a:defRPr sz="1400" b="1">
              <a:solidFill>
                <a:srgbClr val="7F7F7F"/>
              </a:solidFill>
            </a:defRPr>
          </a:pPr>
          <a:endParaRPr lang="pt-PT"/>
        </a:p>
      </c:txPr>
    </c:legend>
    <c:plotVisOnly val="1"/>
  </c:chart>
  <c:txPr>
    <a:bodyPr/>
    <a:lstStyle/>
    <a:p>
      <a:pPr>
        <a:defRPr sz="1800"/>
      </a:pPr>
      <a:endParaRPr lang="pt-PT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16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Folha1!$B$1</c:f>
              <c:strCache>
                <c:ptCount val="1"/>
                <c:pt idx="0">
                  <c:v>Coluna1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solidFill>
                      <a:srgbClr val="7F7F7F"/>
                    </a:solidFill>
                  </a:defRPr>
                </a:pPr>
                <a:endParaRPr lang="pt-PT"/>
              </a:p>
            </c:txPr>
            <c:showVal val="1"/>
          </c:dLbls>
          <c:cat>
            <c:numRef>
              <c:f>Folha1!$A$2:$A$5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Folha1!$B$2:$B$5</c:f>
              <c:numCache>
                <c:formatCode>General</c:formatCode>
                <c:ptCount val="4"/>
                <c:pt idx="0">
                  <c:v>947</c:v>
                </c:pt>
                <c:pt idx="1">
                  <c:v>926</c:v>
                </c:pt>
                <c:pt idx="2">
                  <c:v>928</c:v>
                </c:pt>
                <c:pt idx="3">
                  <c:v>749</c:v>
                </c:pt>
              </c:numCache>
            </c:numRef>
          </c:val>
        </c:ser>
        <c:axId val="104999936"/>
        <c:axId val="105018112"/>
      </c:barChart>
      <c:catAx>
        <c:axId val="10499993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7F7F7F"/>
                </a:solidFill>
              </a:defRPr>
            </a:pPr>
            <a:endParaRPr lang="pt-PT"/>
          </a:p>
        </c:txPr>
        <c:crossAx val="105018112"/>
        <c:crosses val="autoZero"/>
        <c:auto val="1"/>
        <c:lblAlgn val="ctr"/>
        <c:lblOffset val="100"/>
      </c:catAx>
      <c:valAx>
        <c:axId val="105018112"/>
        <c:scaling>
          <c:orientation val="minMax"/>
          <c:min val="0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7F7F7F"/>
                </a:solidFill>
              </a:defRPr>
            </a:pPr>
            <a:endParaRPr lang="pt-PT"/>
          </a:p>
        </c:txPr>
        <c:crossAx val="1049999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t-PT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18"/>
  <c:chart>
    <c:plotArea>
      <c:layout>
        <c:manualLayout>
          <c:layoutTarget val="inner"/>
          <c:xMode val="edge"/>
          <c:yMode val="edge"/>
          <c:x val="6.6570185671235446E-2"/>
          <c:y val="3.4221991207326191E-2"/>
          <c:w val="0.9217670360649366"/>
          <c:h val="0.88282135318297972"/>
        </c:manualLayout>
      </c:layout>
      <c:lineChart>
        <c:grouping val="standard"/>
        <c:ser>
          <c:idx val="0"/>
          <c:order val="0"/>
          <c:tx>
            <c:strRef>
              <c:f>Folha1!$B$1</c:f>
              <c:strCache>
                <c:ptCount val="1"/>
                <c:pt idx="0">
                  <c:v>Fígado</c:v>
                </c:pt>
              </c:strCache>
            </c:strRef>
          </c:tx>
          <c:spPr>
            <a:ln w="25400"/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pt-PT"/>
              </a:p>
            </c:txPr>
            <c:dLblPos val="t"/>
            <c:showVal val="1"/>
          </c:dLbls>
          <c:cat>
            <c:strRef>
              <c:f>Folha1!$A$2:$A$6</c:f>
              <c:strCache>
                <c:ptCount val="5"/>
                <c:pt idx="0">
                  <c:v>H. Sto António</c:v>
                </c:pt>
                <c:pt idx="1">
                  <c:v>H. São João</c:v>
                </c:pt>
                <c:pt idx="2">
                  <c:v>HUC</c:v>
                </c:pt>
                <c:pt idx="3">
                  <c:v>H. São José</c:v>
                </c:pt>
                <c:pt idx="4">
                  <c:v>H. Sta Maria</c:v>
                </c:pt>
              </c:strCache>
            </c:strRef>
          </c:cat>
          <c:val>
            <c:numRef>
              <c:f>Folha1!$B$2:$B$6</c:f>
              <c:numCache>
                <c:formatCode>General</c:formatCode>
                <c:ptCount val="5"/>
                <c:pt idx="0">
                  <c:v>29</c:v>
                </c:pt>
                <c:pt idx="1">
                  <c:v>27</c:v>
                </c:pt>
                <c:pt idx="2">
                  <c:v>64</c:v>
                </c:pt>
                <c:pt idx="3">
                  <c:v>47</c:v>
                </c:pt>
                <c:pt idx="4">
                  <c:v>28</c:v>
                </c:pt>
              </c:numCache>
            </c:numRef>
          </c:val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Coração</c:v>
                </c:pt>
              </c:strCache>
            </c:strRef>
          </c:tx>
          <c:spPr>
            <a:ln w="25400"/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pt-PT"/>
              </a:p>
            </c:txPr>
            <c:dLblPos val="l"/>
            <c:showVal val="1"/>
          </c:dLbls>
          <c:cat>
            <c:strRef>
              <c:f>Folha1!$A$2:$A$6</c:f>
              <c:strCache>
                <c:ptCount val="5"/>
                <c:pt idx="0">
                  <c:v>H. Sto António</c:v>
                </c:pt>
                <c:pt idx="1">
                  <c:v>H. São João</c:v>
                </c:pt>
                <c:pt idx="2">
                  <c:v>HUC</c:v>
                </c:pt>
                <c:pt idx="3">
                  <c:v>H. São José</c:v>
                </c:pt>
                <c:pt idx="4">
                  <c:v>H. Sta Maria</c:v>
                </c:pt>
              </c:strCache>
            </c:strRef>
          </c:cat>
          <c:val>
            <c:numRef>
              <c:f>Folha1!$C$2:$C$6</c:f>
              <c:numCache>
                <c:formatCode>General</c:formatCode>
                <c:ptCount val="5"/>
                <c:pt idx="0">
                  <c:v>7</c:v>
                </c:pt>
                <c:pt idx="1">
                  <c:v>16</c:v>
                </c:pt>
                <c:pt idx="2">
                  <c:v>10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ser>
          <c:idx val="2"/>
          <c:order val="2"/>
          <c:tx>
            <c:strRef>
              <c:f>Folha1!$D$1</c:f>
              <c:strCache>
                <c:ptCount val="1"/>
                <c:pt idx="0">
                  <c:v>Pulmão</c:v>
                </c:pt>
              </c:strCache>
            </c:strRef>
          </c:tx>
          <c:spPr>
            <a:ln w="25400"/>
          </c:spPr>
          <c:dLbls>
            <c:dLbl>
              <c:idx val="4"/>
              <c:delete val="1"/>
            </c:dLbl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pt-PT"/>
              </a:p>
            </c:txPr>
            <c:dLblPos val="t"/>
            <c:showVal val="1"/>
          </c:dLbls>
          <c:cat>
            <c:strRef>
              <c:f>Folha1!$A$2:$A$6</c:f>
              <c:strCache>
                <c:ptCount val="5"/>
                <c:pt idx="0">
                  <c:v>H. Sto António</c:v>
                </c:pt>
                <c:pt idx="1">
                  <c:v>H. São João</c:v>
                </c:pt>
                <c:pt idx="2">
                  <c:v>HUC</c:v>
                </c:pt>
                <c:pt idx="3">
                  <c:v>H. São José</c:v>
                </c:pt>
                <c:pt idx="4">
                  <c:v>H. Sta Maria</c:v>
                </c:pt>
              </c:strCache>
            </c:strRef>
          </c:cat>
          <c:val>
            <c:numRef>
              <c:f>Folha1!$D$2:$D$6</c:f>
              <c:numCache>
                <c:formatCode>General</c:formatCode>
                <c:ptCount val="5"/>
                <c:pt idx="0">
                  <c:v>4</c:v>
                </c:pt>
                <c:pt idx="1">
                  <c:v>14</c:v>
                </c:pt>
                <c:pt idx="2">
                  <c:v>4</c:v>
                </c:pt>
                <c:pt idx="3">
                  <c:v>12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Folha1!$E$1</c:f>
              <c:strCache>
                <c:ptCount val="1"/>
                <c:pt idx="0">
                  <c:v>Rim</c:v>
                </c:pt>
              </c:strCache>
            </c:strRef>
          </c:tx>
          <c:spPr>
            <a:ln w="25400"/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pt-PT"/>
              </a:p>
            </c:txPr>
            <c:dLblPos val="t"/>
            <c:showVal val="1"/>
          </c:dLbls>
          <c:cat>
            <c:strRef>
              <c:f>Folha1!$A$2:$A$6</c:f>
              <c:strCache>
                <c:ptCount val="5"/>
                <c:pt idx="0">
                  <c:v>H. Sto António</c:v>
                </c:pt>
                <c:pt idx="1">
                  <c:v>H. São João</c:v>
                </c:pt>
                <c:pt idx="2">
                  <c:v>HUC</c:v>
                </c:pt>
                <c:pt idx="3">
                  <c:v>H. São José</c:v>
                </c:pt>
                <c:pt idx="4">
                  <c:v>H. Sta Maria</c:v>
                </c:pt>
              </c:strCache>
            </c:strRef>
          </c:cat>
          <c:val>
            <c:numRef>
              <c:f>Folha1!$E$2:$E$6</c:f>
              <c:numCache>
                <c:formatCode>General</c:formatCode>
                <c:ptCount val="5"/>
                <c:pt idx="0">
                  <c:v>72</c:v>
                </c:pt>
                <c:pt idx="1">
                  <c:v>84</c:v>
                </c:pt>
                <c:pt idx="2">
                  <c:v>165</c:v>
                </c:pt>
                <c:pt idx="3">
                  <c:v>81</c:v>
                </c:pt>
                <c:pt idx="4">
                  <c:v>53</c:v>
                </c:pt>
              </c:numCache>
            </c:numRef>
          </c:val>
        </c:ser>
        <c:ser>
          <c:idx val="4"/>
          <c:order val="4"/>
          <c:tx>
            <c:strRef>
              <c:f>Folha1!$F$1</c:f>
              <c:strCache>
                <c:ptCount val="1"/>
                <c:pt idx="0">
                  <c:v>Pâncreas</c:v>
                </c:pt>
              </c:strCache>
            </c:strRef>
          </c:tx>
          <c:spPr>
            <a:ln w="25400"/>
          </c:spPr>
          <c:dLbls>
            <c:txPr>
              <a:bodyPr/>
              <a:lstStyle/>
              <a:p>
                <a:pPr>
                  <a:defRPr sz="1400" b="1">
                    <a:solidFill>
                      <a:srgbClr val="7F7F7F"/>
                    </a:solidFill>
                  </a:defRPr>
                </a:pPr>
                <a:endParaRPr lang="pt-PT"/>
              </a:p>
            </c:txPr>
            <c:dLblPos val="r"/>
            <c:showVal val="1"/>
          </c:dLbls>
          <c:cat>
            <c:strRef>
              <c:f>Folha1!$A$2:$A$6</c:f>
              <c:strCache>
                <c:ptCount val="5"/>
                <c:pt idx="0">
                  <c:v>H. Sto António</c:v>
                </c:pt>
                <c:pt idx="1">
                  <c:v>H. São João</c:v>
                </c:pt>
                <c:pt idx="2">
                  <c:v>HUC</c:v>
                </c:pt>
                <c:pt idx="3">
                  <c:v>H. São José</c:v>
                </c:pt>
                <c:pt idx="4">
                  <c:v>H. Sta Maria</c:v>
                </c:pt>
              </c:strCache>
            </c:strRef>
          </c:cat>
          <c:val>
            <c:numRef>
              <c:f>Folha1!$F$2:$F$6</c:f>
              <c:numCache>
                <c:formatCode>General</c:formatCode>
                <c:ptCount val="5"/>
                <c:pt idx="0">
                  <c:v>3</c:v>
                </c:pt>
                <c:pt idx="1">
                  <c:v>9</c:v>
                </c:pt>
                <c:pt idx="2">
                  <c:v>8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</c:ser>
        <c:marker val="1"/>
        <c:axId val="105117184"/>
        <c:axId val="105118720"/>
      </c:lineChart>
      <c:catAx>
        <c:axId val="10511718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chemeClr val="bg1">
                    <a:lumMod val="50000"/>
                  </a:schemeClr>
                </a:solidFill>
              </a:defRPr>
            </a:pPr>
            <a:endParaRPr lang="pt-PT"/>
          </a:p>
        </c:txPr>
        <c:crossAx val="105118720"/>
        <c:crosses val="autoZero"/>
        <c:auto val="1"/>
        <c:lblAlgn val="ctr"/>
        <c:lblOffset val="100"/>
      </c:catAx>
      <c:valAx>
        <c:axId val="10511872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bg1">
                    <a:lumMod val="50000"/>
                  </a:schemeClr>
                </a:solidFill>
              </a:defRPr>
            </a:pPr>
            <a:endParaRPr lang="pt-PT"/>
          </a:p>
        </c:txPr>
        <c:crossAx val="105117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247302420530755"/>
          <c:y val="4.3926666878283414E-2"/>
          <c:w val="0.12627320890444238"/>
          <c:h val="0.31579715969058975"/>
        </c:manualLayout>
      </c:layout>
      <c:txPr>
        <a:bodyPr/>
        <a:lstStyle/>
        <a:p>
          <a:pPr>
            <a:defRPr sz="1400" b="1">
              <a:solidFill>
                <a:schemeClr val="bg1">
                  <a:lumMod val="50000"/>
                </a:schemeClr>
              </a:solidFill>
            </a:defRPr>
          </a:pPr>
          <a:endParaRPr lang="pt-PT"/>
        </a:p>
      </c:txPr>
    </c:legend>
    <c:plotVisOnly val="1"/>
  </c:chart>
  <c:txPr>
    <a:bodyPr/>
    <a:lstStyle/>
    <a:p>
      <a:pPr>
        <a:defRPr sz="1800"/>
      </a:pPr>
      <a:endParaRPr lang="pt-PT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23"/>
  <c:chart>
    <c:title>
      <c:tx>
        <c:rich>
          <a:bodyPr/>
          <a:lstStyle/>
          <a:p>
            <a:pPr>
              <a:defRPr sz="1400">
                <a:solidFill>
                  <a:srgbClr val="7F7F7F"/>
                </a:solidFill>
              </a:defRPr>
            </a:pPr>
            <a:r>
              <a:rPr lang="pt-PT" sz="1400">
                <a:solidFill>
                  <a:srgbClr val="7F7F7F"/>
                </a:solidFill>
              </a:rPr>
              <a:t>Dadores cadáver oferecidos</a:t>
            </a:r>
          </a:p>
        </c:rich>
      </c:tx>
    </c:title>
    <c:plotArea>
      <c:layout>
        <c:manualLayout>
          <c:layoutTarget val="inner"/>
          <c:xMode val="edge"/>
          <c:yMode val="edge"/>
          <c:x val="7.8915864683581222E-2"/>
          <c:y val="0.18978822172911741"/>
          <c:w val="0.90102240692135649"/>
          <c:h val="0.59777442146067861"/>
        </c:manualLayout>
      </c:layout>
      <c:barChart>
        <c:barDir val="col"/>
        <c:grouping val="clustered"/>
        <c:ser>
          <c:idx val="0"/>
          <c:order val="0"/>
          <c:tx>
            <c:strRef>
              <c:f>Folha1!$B$1</c:f>
              <c:strCache>
                <c:ptCount val="1"/>
                <c:pt idx="0">
                  <c:v>Coluna1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solidFill>
                      <a:srgbClr val="7F7F7F"/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Folha1!$A$2:$A$8</c:f>
              <c:strCache>
                <c:ptCount val="7"/>
                <c:pt idx="0">
                  <c:v>H. São João</c:v>
                </c:pt>
                <c:pt idx="1">
                  <c:v>HUC</c:v>
                </c:pt>
                <c:pt idx="2">
                  <c:v>H. São José</c:v>
                </c:pt>
                <c:pt idx="3">
                  <c:v>CHTM Alto Douro</c:v>
                </c:pt>
                <c:pt idx="4">
                  <c:v>H. Pediátrico</c:v>
                </c:pt>
                <c:pt idx="5">
                  <c:v>H. Santa Maria</c:v>
                </c:pt>
                <c:pt idx="6">
                  <c:v>H. Braga</c:v>
                </c:pt>
              </c:strCache>
            </c:strRef>
          </c:cat>
          <c:val>
            <c:numRef>
              <c:f>Folha1!$B$2:$B$8</c:f>
              <c:numCache>
                <c:formatCode>General</c:formatCode>
                <c:ptCount val="7"/>
                <c:pt idx="0">
                  <c:v>12</c:v>
                </c:pt>
                <c:pt idx="1">
                  <c:v>3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axId val="105151872"/>
        <c:axId val="105153664"/>
      </c:barChart>
      <c:catAx>
        <c:axId val="10515187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solidFill>
                  <a:srgbClr val="7F7F7F"/>
                </a:solidFill>
              </a:defRPr>
            </a:pPr>
            <a:endParaRPr lang="pt-PT"/>
          </a:p>
        </c:txPr>
        <c:crossAx val="105153664"/>
        <c:crosses val="autoZero"/>
        <c:auto val="1"/>
        <c:lblAlgn val="ctr"/>
        <c:lblOffset val="100"/>
      </c:catAx>
      <c:valAx>
        <c:axId val="10515366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7F7F7F"/>
                </a:solidFill>
              </a:defRPr>
            </a:pPr>
            <a:endParaRPr lang="pt-PT"/>
          </a:p>
        </c:txPr>
        <c:crossAx val="105151872"/>
        <c:crosses val="autoZero"/>
        <c:crossBetween val="between"/>
        <c:majorUnit val="2"/>
      </c:valAx>
    </c:plotArea>
    <c:plotVisOnly val="1"/>
  </c:chart>
  <c:txPr>
    <a:bodyPr/>
    <a:lstStyle/>
    <a:p>
      <a:pPr>
        <a:defRPr sz="1800"/>
      </a:pPr>
      <a:endParaRPr lang="pt-PT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18"/>
  <c:chart>
    <c:title>
      <c:tx>
        <c:rich>
          <a:bodyPr/>
          <a:lstStyle/>
          <a:p>
            <a:pPr>
              <a:defRPr sz="1400">
                <a:solidFill>
                  <a:srgbClr val="7F7F7F"/>
                </a:solidFill>
              </a:defRPr>
            </a:pPr>
            <a:r>
              <a:rPr lang="pt-PT" sz="1400">
                <a:solidFill>
                  <a:srgbClr val="7F7F7F"/>
                </a:solidFill>
              </a:rPr>
              <a:t>Órgãos oferecidos</a:t>
            </a:r>
          </a:p>
        </c:rich>
      </c:tx>
    </c:title>
    <c:plotArea>
      <c:layout>
        <c:manualLayout>
          <c:layoutTarget val="inner"/>
          <c:xMode val="edge"/>
          <c:yMode val="edge"/>
          <c:x val="6.6570185671235446E-2"/>
          <c:y val="0.18008415731585378"/>
          <c:w val="0.9164545056867891"/>
          <c:h val="0.63825348770771506"/>
        </c:manualLayout>
      </c:layout>
      <c:barChart>
        <c:barDir val="col"/>
        <c:grouping val="clustered"/>
        <c:ser>
          <c:idx val="0"/>
          <c:order val="0"/>
          <c:tx>
            <c:strRef>
              <c:f>Folha1!$B$1</c:f>
              <c:strCache>
                <c:ptCount val="1"/>
                <c:pt idx="0">
                  <c:v>Coluna1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solidFill>
                      <a:srgbClr val="7F7F7F"/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Folha1!$A$2:$A$4</c:f>
              <c:strCache>
                <c:ptCount val="3"/>
                <c:pt idx="0">
                  <c:v>Pulmão</c:v>
                </c:pt>
                <c:pt idx="1">
                  <c:v>Coração</c:v>
                </c:pt>
                <c:pt idx="2">
                  <c:v>Fígado</c:v>
                </c:pt>
              </c:strCache>
            </c:strRef>
          </c:cat>
          <c:val>
            <c:numRef>
              <c:f>Folha1!$B$2:$B$4</c:f>
              <c:numCache>
                <c:formatCode>General</c:formatCode>
                <c:ptCount val="3"/>
                <c:pt idx="0">
                  <c:v>15</c:v>
                </c:pt>
                <c:pt idx="1">
                  <c:v>12</c:v>
                </c:pt>
                <c:pt idx="2">
                  <c:v>8</c:v>
                </c:pt>
              </c:numCache>
            </c:numRef>
          </c:val>
        </c:ser>
        <c:axId val="105456384"/>
        <c:axId val="105457920"/>
      </c:barChart>
      <c:catAx>
        <c:axId val="10545638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7F7F7F"/>
                </a:solidFill>
              </a:defRPr>
            </a:pPr>
            <a:endParaRPr lang="pt-PT"/>
          </a:p>
        </c:txPr>
        <c:crossAx val="105457920"/>
        <c:crosses val="autoZero"/>
        <c:auto val="1"/>
        <c:lblAlgn val="ctr"/>
        <c:lblOffset val="100"/>
      </c:catAx>
      <c:valAx>
        <c:axId val="10545792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7F7F7F"/>
                </a:solidFill>
              </a:defRPr>
            </a:pPr>
            <a:endParaRPr lang="pt-PT"/>
          </a:p>
        </c:txPr>
        <c:crossAx val="105456384"/>
        <c:crosses val="autoZero"/>
        <c:crossBetween val="between"/>
        <c:majorUnit val="2"/>
      </c:valAx>
    </c:plotArea>
    <c:plotVisOnly val="1"/>
  </c:chart>
  <c:txPr>
    <a:bodyPr/>
    <a:lstStyle/>
    <a:p>
      <a:pPr>
        <a:defRPr sz="1800"/>
      </a:pPr>
      <a:endParaRPr lang="pt-PT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18"/>
  <c:chart>
    <c:title>
      <c:tx>
        <c:rich>
          <a:bodyPr/>
          <a:lstStyle/>
          <a:p>
            <a:pPr>
              <a:defRPr sz="1600">
                <a:solidFill>
                  <a:srgbClr val="7F7F7F"/>
                </a:solidFill>
              </a:defRPr>
            </a:pPr>
            <a:r>
              <a:rPr lang="pt-PT" sz="1600">
                <a:solidFill>
                  <a:srgbClr val="7F7F7F"/>
                </a:solidFill>
              </a:rPr>
              <a:t>Transplantes realizados em Espanha com órgãos de Portugal</a:t>
            </a:r>
          </a:p>
        </c:rich>
      </c:tx>
    </c:title>
    <c:plotArea>
      <c:layout>
        <c:manualLayout>
          <c:layoutTarget val="inner"/>
          <c:xMode val="edge"/>
          <c:yMode val="edge"/>
          <c:x val="5.3193316601474486E-2"/>
          <c:y val="0.17157432699048764"/>
          <c:w val="0.93070269196026956"/>
          <c:h val="0.62421232710254348"/>
        </c:manualLayout>
      </c:layout>
      <c:barChart>
        <c:barDir val="col"/>
        <c:grouping val="clustered"/>
        <c:ser>
          <c:idx val="0"/>
          <c:order val="0"/>
          <c:tx>
            <c:strRef>
              <c:f>Folha1!$B$1</c:f>
              <c:strCache>
                <c:ptCount val="1"/>
                <c:pt idx="0">
                  <c:v>Recetor Português</c:v>
                </c:pt>
              </c:strCache>
            </c:strRef>
          </c:tx>
          <c:spPr>
            <a:solidFill>
              <a:schemeClr val="accent6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rgbClr val="7F7F7F"/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Folha1!$A$2:$A$4</c:f>
              <c:strCache>
                <c:ptCount val="3"/>
                <c:pt idx="0">
                  <c:v>T. Pulmonar</c:v>
                </c:pt>
                <c:pt idx="1">
                  <c:v>T. Cardíaco</c:v>
                </c:pt>
                <c:pt idx="2">
                  <c:v>T. Hepático</c:v>
                </c:pt>
              </c:strCache>
            </c:strRef>
          </c:cat>
          <c:val>
            <c:numRef>
              <c:f>Folha1!$B$2:$B$4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Recetor Espanhol</c:v>
                </c:pt>
              </c:strCache>
            </c:strRef>
          </c:tx>
          <c:spPr>
            <a:solidFill>
              <a:schemeClr val="accent1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rgbClr val="7F7F7F"/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Folha1!$A$2:$A$4</c:f>
              <c:strCache>
                <c:ptCount val="3"/>
                <c:pt idx="0">
                  <c:v>T. Pulmonar</c:v>
                </c:pt>
                <c:pt idx="1">
                  <c:v>T. Cardíaco</c:v>
                </c:pt>
                <c:pt idx="2">
                  <c:v>T. Hepático</c:v>
                </c:pt>
              </c:strCache>
            </c:strRef>
          </c:cat>
          <c:val>
            <c:numRef>
              <c:f>Folha1!$C$2:$C$4</c:f>
              <c:numCache>
                <c:formatCode>General</c:formatCode>
                <c:ptCount val="3"/>
                <c:pt idx="0">
                  <c:v>3</c:v>
                </c:pt>
                <c:pt idx="1">
                  <c:v>9</c:v>
                </c:pt>
                <c:pt idx="2">
                  <c:v>2</c:v>
                </c:pt>
              </c:numCache>
            </c:numRef>
          </c:val>
        </c:ser>
        <c:axId val="107651840"/>
        <c:axId val="107653376"/>
      </c:barChart>
      <c:catAx>
        <c:axId val="107651840"/>
        <c:scaling>
          <c:orientation val="minMax"/>
        </c:scaling>
        <c:axPos val="b"/>
        <c:numFmt formatCode="General" sourceLinked="1"/>
        <c:tickLblPos val="nextTo"/>
        <c:txPr>
          <a:bodyPr rot="0"/>
          <a:lstStyle/>
          <a:p>
            <a:pPr>
              <a:defRPr sz="1400" b="1">
                <a:solidFill>
                  <a:srgbClr val="7F7F7F"/>
                </a:solidFill>
              </a:defRPr>
            </a:pPr>
            <a:endParaRPr lang="pt-PT"/>
          </a:p>
        </c:txPr>
        <c:crossAx val="107653376"/>
        <c:crosses val="autoZero"/>
        <c:auto val="1"/>
        <c:lblAlgn val="ctr"/>
        <c:lblOffset val="100"/>
      </c:catAx>
      <c:valAx>
        <c:axId val="107653376"/>
        <c:scaling>
          <c:orientation val="minMax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7F7F7F"/>
                </a:solidFill>
              </a:defRPr>
            </a:pPr>
            <a:endParaRPr lang="pt-PT"/>
          </a:p>
        </c:txPr>
        <c:crossAx val="107651840"/>
        <c:crosses val="autoZero"/>
        <c:crossBetween val="between"/>
      </c:valAx>
    </c:plotArea>
    <c:legend>
      <c:legendPos val="b"/>
      <c:txPr>
        <a:bodyPr/>
        <a:lstStyle/>
        <a:p>
          <a:pPr>
            <a:defRPr sz="1400" b="1">
              <a:solidFill>
                <a:srgbClr val="7F7F7F"/>
              </a:solidFill>
            </a:defRPr>
          </a:pPr>
          <a:endParaRPr lang="pt-PT"/>
        </a:p>
      </c:txPr>
    </c:legend>
    <c:plotVisOnly val="1"/>
  </c:chart>
  <c:txPr>
    <a:bodyPr/>
    <a:lstStyle/>
    <a:p>
      <a:pPr>
        <a:defRPr sz="1800"/>
      </a:pPr>
      <a:endParaRPr lang="pt-PT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24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Folha1!$B$1</c:f>
              <c:strCache>
                <c:ptCount val="1"/>
                <c:pt idx="0">
                  <c:v>Coluna1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solidFill>
                      <a:srgbClr val="7F7F7F"/>
                    </a:solidFill>
                  </a:defRPr>
                </a:pPr>
                <a:endParaRPr lang="pt-PT"/>
              </a:p>
            </c:txPr>
            <c:showVal val="1"/>
          </c:dLbls>
          <c:cat>
            <c:numRef>
              <c:f>Folha1!$A$2:$A$5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Folha1!$B$2:$B$5</c:f>
              <c:numCache>
                <c:formatCode>General</c:formatCode>
                <c:ptCount val="4"/>
                <c:pt idx="0">
                  <c:v>928</c:v>
                </c:pt>
                <c:pt idx="1">
                  <c:v>893</c:v>
                </c:pt>
                <c:pt idx="2">
                  <c:v>838</c:v>
                </c:pt>
                <c:pt idx="3">
                  <c:v>681</c:v>
                </c:pt>
              </c:numCache>
            </c:numRef>
          </c:val>
        </c:ser>
        <c:axId val="107692032"/>
        <c:axId val="107693568"/>
      </c:barChart>
      <c:catAx>
        <c:axId val="10769203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7F7F7F"/>
                </a:solidFill>
              </a:defRPr>
            </a:pPr>
            <a:endParaRPr lang="pt-PT"/>
          </a:p>
        </c:txPr>
        <c:crossAx val="107693568"/>
        <c:crosses val="autoZero"/>
        <c:auto val="1"/>
        <c:lblAlgn val="ctr"/>
        <c:lblOffset val="100"/>
      </c:catAx>
      <c:valAx>
        <c:axId val="107693568"/>
        <c:scaling>
          <c:orientation val="minMax"/>
          <c:min val="0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7F7F7F"/>
                </a:solidFill>
              </a:defRPr>
            </a:pPr>
            <a:endParaRPr lang="pt-PT"/>
          </a:p>
        </c:txPr>
        <c:crossAx val="1076920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t-PT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18"/>
  <c:chart>
    <c:plotArea>
      <c:layout>
        <c:manualLayout>
          <c:layoutTarget val="inner"/>
          <c:xMode val="edge"/>
          <c:yMode val="edge"/>
          <c:x val="6.6570185671235446E-2"/>
          <c:y val="3.961339632663588E-2"/>
          <c:w val="0.93244604841061529"/>
          <c:h val="0.86436078049170328"/>
        </c:manualLayout>
      </c:layout>
      <c:barChart>
        <c:barDir val="col"/>
        <c:grouping val="clustered"/>
        <c:ser>
          <c:idx val="0"/>
          <c:order val="0"/>
          <c:tx>
            <c:strRef>
              <c:f>Folha1!$B$1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1"/>
              <c:layout>
                <c:manualLayout>
                  <c:x val="-9.2592592592593732E-3"/>
                  <c:y val="2.672262004558416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7F7F7F"/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Folha1!$A$2:$A$6</c:f>
              <c:strCache>
                <c:ptCount val="5"/>
                <c:pt idx="0">
                  <c:v>T. Cardíaco</c:v>
                </c:pt>
                <c:pt idx="1">
                  <c:v>T. Renal</c:v>
                </c:pt>
                <c:pt idx="2">
                  <c:v>T. Hepático</c:v>
                </c:pt>
                <c:pt idx="3">
                  <c:v>T. Pulmonar</c:v>
                </c:pt>
                <c:pt idx="4">
                  <c:v>T. Pancreático</c:v>
                </c:pt>
              </c:strCache>
            </c:strRef>
          </c:cat>
          <c:val>
            <c:numRef>
              <c:f>Folha1!$B$2:$B$6</c:f>
              <c:numCache>
                <c:formatCode>General</c:formatCode>
                <c:ptCount val="5"/>
                <c:pt idx="0">
                  <c:v>47</c:v>
                </c:pt>
                <c:pt idx="1">
                  <c:v>595</c:v>
                </c:pt>
                <c:pt idx="2">
                  <c:v>255</c:v>
                </c:pt>
                <c:pt idx="3">
                  <c:v>11</c:v>
                </c:pt>
                <c:pt idx="4">
                  <c:v>20</c:v>
                </c:pt>
              </c:numCache>
            </c:numRef>
          </c:val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4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rgbClr val="7F7F7F"/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Folha1!$A$2:$A$6</c:f>
              <c:strCache>
                <c:ptCount val="5"/>
                <c:pt idx="0">
                  <c:v>T. Cardíaco</c:v>
                </c:pt>
                <c:pt idx="1">
                  <c:v>T. Renal</c:v>
                </c:pt>
                <c:pt idx="2">
                  <c:v>T. Hepático</c:v>
                </c:pt>
                <c:pt idx="3">
                  <c:v>T. Pulmonar</c:v>
                </c:pt>
                <c:pt idx="4">
                  <c:v>T. Pancreático</c:v>
                </c:pt>
              </c:strCache>
            </c:strRef>
          </c:cat>
          <c:val>
            <c:numRef>
              <c:f>Folha1!$C$2:$C$6</c:f>
              <c:numCache>
                <c:formatCode>General</c:formatCode>
                <c:ptCount val="5"/>
                <c:pt idx="0">
                  <c:v>50</c:v>
                </c:pt>
                <c:pt idx="1">
                  <c:v>573</c:v>
                </c:pt>
                <c:pt idx="2">
                  <c:v>245</c:v>
                </c:pt>
                <c:pt idx="3">
                  <c:v>10</c:v>
                </c:pt>
                <c:pt idx="4">
                  <c:v>15</c:v>
                </c:pt>
              </c:numCache>
            </c:numRef>
          </c:val>
        </c:ser>
        <c:ser>
          <c:idx val="2"/>
          <c:order val="2"/>
          <c:tx>
            <c:strRef>
              <c:f>Folha1!$D$1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rgbClr val="7F7F7F"/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Folha1!$A$2:$A$6</c:f>
              <c:strCache>
                <c:ptCount val="5"/>
                <c:pt idx="0">
                  <c:v>T. Cardíaco</c:v>
                </c:pt>
                <c:pt idx="1">
                  <c:v>T. Renal</c:v>
                </c:pt>
                <c:pt idx="2">
                  <c:v>T. Hepático</c:v>
                </c:pt>
                <c:pt idx="3">
                  <c:v>T. Pulmonar</c:v>
                </c:pt>
                <c:pt idx="4">
                  <c:v>T. Pancreático</c:v>
                </c:pt>
              </c:strCache>
            </c:strRef>
          </c:cat>
          <c:val>
            <c:numRef>
              <c:f>Folha1!$D$2:$D$6</c:f>
              <c:numCache>
                <c:formatCode>General</c:formatCode>
                <c:ptCount val="5"/>
                <c:pt idx="0">
                  <c:v>46</c:v>
                </c:pt>
                <c:pt idx="1">
                  <c:v>530</c:v>
                </c:pt>
                <c:pt idx="2">
                  <c:v>219</c:v>
                </c:pt>
                <c:pt idx="3">
                  <c:v>18</c:v>
                </c:pt>
                <c:pt idx="4">
                  <c:v>25</c:v>
                </c:pt>
              </c:numCache>
            </c:numRef>
          </c:val>
        </c:ser>
        <c:ser>
          <c:idx val="3"/>
          <c:order val="3"/>
          <c:tx>
            <c:strRef>
              <c:f>Folha1!$E$1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rgbClr val="7F7F7F"/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Folha1!$A$2:$A$6</c:f>
              <c:strCache>
                <c:ptCount val="5"/>
                <c:pt idx="0">
                  <c:v>T. Cardíaco</c:v>
                </c:pt>
                <c:pt idx="1">
                  <c:v>T. Renal</c:v>
                </c:pt>
                <c:pt idx="2">
                  <c:v>T. Hepático</c:v>
                </c:pt>
                <c:pt idx="3">
                  <c:v>T. Pulmonar</c:v>
                </c:pt>
                <c:pt idx="4">
                  <c:v>T. Pancreático</c:v>
                </c:pt>
              </c:strCache>
            </c:strRef>
          </c:cat>
          <c:val>
            <c:numRef>
              <c:f>Folha1!$E$2:$E$6</c:f>
              <c:numCache>
                <c:formatCode>General</c:formatCode>
                <c:ptCount val="5"/>
                <c:pt idx="0">
                  <c:v>30</c:v>
                </c:pt>
                <c:pt idx="1">
                  <c:v>429</c:v>
                </c:pt>
                <c:pt idx="2">
                  <c:v>188</c:v>
                </c:pt>
                <c:pt idx="3">
                  <c:v>14</c:v>
                </c:pt>
                <c:pt idx="4">
                  <c:v>20</c:v>
                </c:pt>
              </c:numCache>
            </c:numRef>
          </c:val>
        </c:ser>
        <c:axId val="107804544"/>
        <c:axId val="107806080"/>
      </c:barChart>
      <c:catAx>
        <c:axId val="10780454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7F7F7F"/>
                </a:solidFill>
              </a:defRPr>
            </a:pPr>
            <a:endParaRPr lang="pt-PT"/>
          </a:p>
        </c:txPr>
        <c:crossAx val="107806080"/>
        <c:crosses val="autoZero"/>
        <c:auto val="1"/>
        <c:lblAlgn val="ctr"/>
        <c:lblOffset val="100"/>
      </c:catAx>
      <c:valAx>
        <c:axId val="10780608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7F7F7F"/>
                </a:solidFill>
              </a:defRPr>
            </a:pPr>
            <a:endParaRPr lang="pt-PT"/>
          </a:p>
        </c:txPr>
        <c:crossAx val="107804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333722173617159"/>
          <c:y val="7.6501589032312703E-2"/>
          <c:w val="8.1230679498396047E-2"/>
          <c:h val="0.24376584419913169"/>
        </c:manualLayout>
      </c:layout>
      <c:txPr>
        <a:bodyPr/>
        <a:lstStyle/>
        <a:p>
          <a:pPr>
            <a:defRPr sz="1400" b="1">
              <a:solidFill>
                <a:srgbClr val="7F7F7F"/>
              </a:solidFill>
            </a:defRPr>
          </a:pPr>
          <a:endParaRPr lang="pt-PT"/>
        </a:p>
      </c:txPr>
    </c:legend>
    <c:plotVisOnly val="1"/>
  </c:chart>
  <c:txPr>
    <a:bodyPr/>
    <a:lstStyle/>
    <a:p>
      <a:pPr>
        <a:defRPr sz="1800"/>
      </a:pPr>
      <a:endParaRPr lang="pt-PT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Folha1!$B$1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6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Folha1!$A$2:$A$5</c:f>
              <c:strCache>
                <c:ptCount val="4"/>
                <c:pt idx="0">
                  <c:v>H. São João</c:v>
                </c:pt>
                <c:pt idx="1">
                  <c:v>HUC</c:v>
                </c:pt>
                <c:pt idx="2">
                  <c:v>H. Sta Marta</c:v>
                </c:pt>
                <c:pt idx="3">
                  <c:v>H. Sta Cruz</c:v>
                </c:pt>
              </c:strCache>
            </c:strRef>
          </c:cat>
          <c:val>
            <c:numRef>
              <c:f>Folha1!$B$2:$B$5</c:f>
              <c:numCache>
                <c:formatCode>General</c:formatCode>
                <c:ptCount val="4"/>
                <c:pt idx="0">
                  <c:v>8</c:v>
                </c:pt>
                <c:pt idx="1">
                  <c:v>28</c:v>
                </c:pt>
                <c:pt idx="2">
                  <c:v>4</c:v>
                </c:pt>
                <c:pt idx="3">
                  <c:v>7</c:v>
                </c:pt>
              </c:numCache>
            </c:numRef>
          </c:val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4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Folha1!$A$2:$A$5</c:f>
              <c:strCache>
                <c:ptCount val="4"/>
                <c:pt idx="0">
                  <c:v>H. São João</c:v>
                </c:pt>
                <c:pt idx="1">
                  <c:v>HUC</c:v>
                </c:pt>
                <c:pt idx="2">
                  <c:v>H. Sta Marta</c:v>
                </c:pt>
                <c:pt idx="3">
                  <c:v>H. Sta Cruz</c:v>
                </c:pt>
              </c:strCache>
            </c:strRef>
          </c:cat>
          <c:val>
            <c:numRef>
              <c:f>Folha1!$C$2:$C$5</c:f>
              <c:numCache>
                <c:formatCode>General</c:formatCode>
                <c:ptCount val="4"/>
                <c:pt idx="0">
                  <c:v>6</c:v>
                </c:pt>
                <c:pt idx="1">
                  <c:v>28</c:v>
                </c:pt>
                <c:pt idx="2">
                  <c:v>10</c:v>
                </c:pt>
                <c:pt idx="3">
                  <c:v>6</c:v>
                </c:pt>
              </c:numCache>
            </c:numRef>
          </c:val>
        </c:ser>
        <c:ser>
          <c:idx val="2"/>
          <c:order val="2"/>
          <c:tx>
            <c:strRef>
              <c:f>Folha1!$D$1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Folha1!$A$2:$A$5</c:f>
              <c:strCache>
                <c:ptCount val="4"/>
                <c:pt idx="0">
                  <c:v>H. São João</c:v>
                </c:pt>
                <c:pt idx="1">
                  <c:v>HUC</c:v>
                </c:pt>
                <c:pt idx="2">
                  <c:v>H. Sta Marta</c:v>
                </c:pt>
                <c:pt idx="3">
                  <c:v>H. Sta Cruz</c:v>
                </c:pt>
              </c:strCache>
            </c:strRef>
          </c:cat>
          <c:val>
            <c:numRef>
              <c:f>Folha1!$D$2:$D$5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9</c:v>
                </c:pt>
                <c:pt idx="3">
                  <c:v>7</c:v>
                </c:pt>
              </c:numCache>
            </c:numRef>
          </c:val>
        </c:ser>
        <c:ser>
          <c:idx val="3"/>
          <c:order val="3"/>
          <c:tx>
            <c:strRef>
              <c:f>Folha1!$E$1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</c:spPr>
          <c:dLbls>
            <c:txPr>
              <a:bodyPr/>
              <a:lstStyle/>
              <a:p>
                <a:pPr algn="ctr">
                  <a:defRPr lang="pt-PT" sz="1400" b="1" i="0" u="none" strike="noStrike" kern="1200" baseline="0">
                    <a:solidFill>
                      <a:prstClr val="white">
                        <a:lumMod val="50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Val val="1"/>
          </c:dLbls>
          <c:cat>
            <c:strRef>
              <c:f>Folha1!$A$2:$A$5</c:f>
              <c:strCache>
                <c:ptCount val="4"/>
                <c:pt idx="0">
                  <c:v>H. São João</c:v>
                </c:pt>
                <c:pt idx="1">
                  <c:v>HUC</c:v>
                </c:pt>
                <c:pt idx="2">
                  <c:v>H. Sta Marta</c:v>
                </c:pt>
                <c:pt idx="3">
                  <c:v>H. Sta Cruz</c:v>
                </c:pt>
              </c:strCache>
            </c:strRef>
          </c:cat>
          <c:val>
            <c:numRef>
              <c:f>Folha1!$E$2:$E$5</c:f>
              <c:numCache>
                <c:formatCode>General</c:formatCode>
                <c:ptCount val="4"/>
                <c:pt idx="0">
                  <c:v>3</c:v>
                </c:pt>
                <c:pt idx="1">
                  <c:v>19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</c:ser>
        <c:axId val="113381760"/>
        <c:axId val="113383296"/>
      </c:barChart>
      <c:catAx>
        <c:axId val="11338176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chemeClr val="bg1">
                    <a:lumMod val="50000"/>
                  </a:schemeClr>
                </a:solidFill>
              </a:defRPr>
            </a:pPr>
            <a:endParaRPr lang="pt-PT"/>
          </a:p>
        </c:txPr>
        <c:crossAx val="113383296"/>
        <c:crosses val="autoZero"/>
        <c:auto val="1"/>
        <c:lblAlgn val="ctr"/>
        <c:lblOffset val="100"/>
      </c:catAx>
      <c:valAx>
        <c:axId val="11338329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bg1">
                    <a:lumMod val="50000"/>
                  </a:schemeClr>
                </a:solidFill>
              </a:defRPr>
            </a:pPr>
            <a:endParaRPr lang="pt-PT"/>
          </a:p>
        </c:txPr>
        <c:crossAx val="113381760"/>
        <c:crosses val="autoZero"/>
        <c:crossBetween val="between"/>
      </c:valAx>
    </c:plotArea>
    <c:legend>
      <c:legendPos val="r"/>
      <c:txPr>
        <a:bodyPr/>
        <a:lstStyle/>
        <a:p>
          <a:pPr>
            <a:defRPr sz="1400" b="1">
              <a:solidFill>
                <a:schemeClr val="bg1">
                  <a:lumMod val="50000"/>
                </a:schemeClr>
              </a:solidFill>
            </a:defRPr>
          </a:pPr>
          <a:endParaRPr lang="pt-PT"/>
        </a:p>
      </c:txPr>
    </c:legend>
    <c:plotVisOnly val="1"/>
  </c:chart>
  <c:txPr>
    <a:bodyPr/>
    <a:lstStyle/>
    <a:p>
      <a:pPr>
        <a:defRPr sz="1800"/>
      </a:pPr>
      <a:endParaRPr lang="pt-PT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18"/>
  <c:chart>
    <c:plotArea>
      <c:layout>
        <c:manualLayout>
          <c:layoutTarget val="inner"/>
          <c:xMode val="edge"/>
          <c:yMode val="edge"/>
          <c:x val="6.0555265069816053E-2"/>
          <c:y val="3.2173665791776183E-2"/>
          <c:w val="0.93090283853408118"/>
          <c:h val="0.8231318897637796"/>
        </c:manualLayout>
      </c:layout>
      <c:barChart>
        <c:barDir val="col"/>
        <c:grouping val="clustered"/>
        <c:ser>
          <c:idx val="0"/>
          <c:order val="0"/>
          <c:tx>
            <c:strRef>
              <c:f>Folha1!$B$1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6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Folha1!$A$2:$A$9</c:f>
              <c:strCache>
                <c:ptCount val="8"/>
                <c:pt idx="0">
                  <c:v>H. Sto António</c:v>
                </c:pt>
                <c:pt idx="1">
                  <c:v>H. São João</c:v>
                </c:pt>
                <c:pt idx="2">
                  <c:v>HUC</c:v>
                </c:pt>
                <c:pt idx="3">
                  <c:v>H. C. Cabral</c:v>
                </c:pt>
                <c:pt idx="4">
                  <c:v>H. G. Orta</c:v>
                </c:pt>
                <c:pt idx="5">
                  <c:v>H. Sta Maria</c:v>
                </c:pt>
                <c:pt idx="6">
                  <c:v>H. Sta Cruz</c:v>
                </c:pt>
                <c:pt idx="7">
                  <c:v>H.C.V.P.</c:v>
                </c:pt>
              </c:strCache>
            </c:strRef>
          </c:cat>
          <c:val>
            <c:numRef>
              <c:f>Folha1!$B$2:$B$9</c:f>
              <c:numCache>
                <c:formatCode>General</c:formatCode>
                <c:ptCount val="8"/>
                <c:pt idx="0">
                  <c:v>134</c:v>
                </c:pt>
                <c:pt idx="1">
                  <c:v>69</c:v>
                </c:pt>
                <c:pt idx="2">
                  <c:v>177</c:v>
                </c:pt>
                <c:pt idx="3">
                  <c:v>48</c:v>
                </c:pt>
                <c:pt idx="4">
                  <c:v>31</c:v>
                </c:pt>
                <c:pt idx="5">
                  <c:v>42</c:v>
                </c:pt>
                <c:pt idx="6">
                  <c:v>80</c:v>
                </c:pt>
                <c:pt idx="7">
                  <c:v>14</c:v>
                </c:pt>
              </c:numCache>
            </c:numRef>
          </c:val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4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Folha1!$A$2:$A$9</c:f>
              <c:strCache>
                <c:ptCount val="8"/>
                <c:pt idx="0">
                  <c:v>H. Sto António</c:v>
                </c:pt>
                <c:pt idx="1">
                  <c:v>H. São João</c:v>
                </c:pt>
                <c:pt idx="2">
                  <c:v>HUC</c:v>
                </c:pt>
                <c:pt idx="3">
                  <c:v>H. C. Cabral</c:v>
                </c:pt>
                <c:pt idx="4">
                  <c:v>H. G. Orta</c:v>
                </c:pt>
                <c:pt idx="5">
                  <c:v>H. Sta Maria</c:v>
                </c:pt>
                <c:pt idx="6">
                  <c:v>H. Sta Cruz</c:v>
                </c:pt>
                <c:pt idx="7">
                  <c:v>H.C.V.P.</c:v>
                </c:pt>
              </c:strCache>
            </c:strRef>
          </c:cat>
          <c:val>
            <c:numRef>
              <c:f>Folha1!$C$2:$C$9</c:f>
              <c:numCache>
                <c:formatCode>General</c:formatCode>
                <c:ptCount val="8"/>
                <c:pt idx="0">
                  <c:v>106</c:v>
                </c:pt>
                <c:pt idx="1">
                  <c:v>73</c:v>
                </c:pt>
                <c:pt idx="2">
                  <c:v>162</c:v>
                </c:pt>
                <c:pt idx="3">
                  <c:v>56</c:v>
                </c:pt>
                <c:pt idx="4">
                  <c:v>23</c:v>
                </c:pt>
                <c:pt idx="5">
                  <c:v>51</c:v>
                </c:pt>
                <c:pt idx="6">
                  <c:v>84</c:v>
                </c:pt>
                <c:pt idx="7">
                  <c:v>18</c:v>
                </c:pt>
              </c:numCache>
            </c:numRef>
          </c:val>
        </c:ser>
        <c:ser>
          <c:idx val="2"/>
          <c:order val="2"/>
          <c:tx>
            <c:strRef>
              <c:f>Folha1!$D$1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2"/>
              <c:layout>
                <c:manualLayout>
                  <c:x val="7.518686600303308E-3"/>
                  <c:y val="2.7777777777777809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Folha1!$A$2:$A$9</c:f>
              <c:strCache>
                <c:ptCount val="8"/>
                <c:pt idx="0">
                  <c:v>H. Sto António</c:v>
                </c:pt>
                <c:pt idx="1">
                  <c:v>H. São João</c:v>
                </c:pt>
                <c:pt idx="2">
                  <c:v>HUC</c:v>
                </c:pt>
                <c:pt idx="3">
                  <c:v>H. C. Cabral</c:v>
                </c:pt>
                <c:pt idx="4">
                  <c:v>H. G. Orta</c:v>
                </c:pt>
                <c:pt idx="5">
                  <c:v>H. Sta Maria</c:v>
                </c:pt>
                <c:pt idx="6">
                  <c:v>H. Sta Cruz</c:v>
                </c:pt>
                <c:pt idx="7">
                  <c:v>H.C.V.P.</c:v>
                </c:pt>
              </c:strCache>
            </c:strRef>
          </c:cat>
          <c:val>
            <c:numRef>
              <c:f>Folha1!$D$2:$D$9</c:f>
              <c:numCache>
                <c:formatCode>General</c:formatCode>
                <c:ptCount val="8"/>
                <c:pt idx="0">
                  <c:v>118</c:v>
                </c:pt>
                <c:pt idx="1">
                  <c:v>65</c:v>
                </c:pt>
                <c:pt idx="2">
                  <c:v>159</c:v>
                </c:pt>
                <c:pt idx="3">
                  <c:v>51</c:v>
                </c:pt>
                <c:pt idx="4">
                  <c:v>22</c:v>
                </c:pt>
                <c:pt idx="5">
                  <c:v>36</c:v>
                </c:pt>
                <c:pt idx="6">
                  <c:v>69</c:v>
                </c:pt>
                <c:pt idx="7">
                  <c:v>10</c:v>
                </c:pt>
              </c:numCache>
            </c:numRef>
          </c:val>
        </c:ser>
        <c:ser>
          <c:idx val="3"/>
          <c:order val="3"/>
          <c:tx>
            <c:strRef>
              <c:f>Folha1!$E$1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</c:spPr>
          <c:dLbls>
            <c:txPr>
              <a:bodyPr/>
              <a:lstStyle/>
              <a:p>
                <a:pPr algn="ctr">
                  <a:defRPr lang="pt-PT" sz="1400" b="1" i="0" u="none" strike="noStrike" kern="1200" baseline="0">
                    <a:solidFill>
                      <a:prstClr val="white">
                        <a:lumMod val="50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Val val="1"/>
          </c:dLbls>
          <c:cat>
            <c:strRef>
              <c:f>Folha1!$A$2:$A$9</c:f>
              <c:strCache>
                <c:ptCount val="8"/>
                <c:pt idx="0">
                  <c:v>H. Sto António</c:v>
                </c:pt>
                <c:pt idx="1">
                  <c:v>H. São João</c:v>
                </c:pt>
                <c:pt idx="2">
                  <c:v>HUC</c:v>
                </c:pt>
                <c:pt idx="3">
                  <c:v>H. C. Cabral</c:v>
                </c:pt>
                <c:pt idx="4">
                  <c:v>H. G. Orta</c:v>
                </c:pt>
                <c:pt idx="5">
                  <c:v>H. Sta Maria</c:v>
                </c:pt>
                <c:pt idx="6">
                  <c:v>H. Sta Cruz</c:v>
                </c:pt>
                <c:pt idx="7">
                  <c:v>H.C.V.P.</c:v>
                </c:pt>
              </c:strCache>
            </c:strRef>
          </c:cat>
          <c:val>
            <c:numRef>
              <c:f>Folha1!$E$2:$E$9</c:f>
              <c:numCache>
                <c:formatCode>General</c:formatCode>
                <c:ptCount val="8"/>
                <c:pt idx="0">
                  <c:v>101</c:v>
                </c:pt>
                <c:pt idx="1">
                  <c:v>60</c:v>
                </c:pt>
                <c:pt idx="2">
                  <c:v>119</c:v>
                </c:pt>
                <c:pt idx="3">
                  <c:v>41</c:v>
                </c:pt>
                <c:pt idx="4">
                  <c:v>8</c:v>
                </c:pt>
                <c:pt idx="5">
                  <c:v>51</c:v>
                </c:pt>
                <c:pt idx="6">
                  <c:v>44</c:v>
                </c:pt>
                <c:pt idx="7">
                  <c:v>5</c:v>
                </c:pt>
              </c:numCache>
            </c:numRef>
          </c:val>
        </c:ser>
        <c:axId val="113429120"/>
        <c:axId val="113512832"/>
      </c:barChart>
      <c:catAx>
        <c:axId val="11342912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chemeClr val="bg1">
                    <a:lumMod val="50000"/>
                  </a:schemeClr>
                </a:solidFill>
              </a:defRPr>
            </a:pPr>
            <a:endParaRPr lang="pt-PT"/>
          </a:p>
        </c:txPr>
        <c:crossAx val="113512832"/>
        <c:crosses val="autoZero"/>
        <c:auto val="1"/>
        <c:lblAlgn val="ctr"/>
        <c:lblOffset val="100"/>
      </c:catAx>
      <c:valAx>
        <c:axId val="11351283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bg1">
                    <a:lumMod val="50000"/>
                  </a:schemeClr>
                </a:solidFill>
              </a:defRPr>
            </a:pPr>
            <a:endParaRPr lang="pt-PT"/>
          </a:p>
        </c:txPr>
        <c:crossAx val="1134291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253475260036941"/>
          <c:y val="4.9422790901138575E-2"/>
          <c:w val="7.91529435835647E-2"/>
          <c:h val="0.25339107611548556"/>
        </c:manualLayout>
      </c:layout>
      <c:txPr>
        <a:bodyPr/>
        <a:lstStyle/>
        <a:p>
          <a:pPr>
            <a:defRPr sz="1400" b="1">
              <a:solidFill>
                <a:schemeClr val="bg1">
                  <a:lumMod val="50000"/>
                </a:schemeClr>
              </a:solidFill>
            </a:defRPr>
          </a:pPr>
          <a:endParaRPr lang="pt-PT"/>
        </a:p>
      </c:txPr>
    </c:legend>
    <c:plotVisOnly val="1"/>
  </c:chart>
  <c:txPr>
    <a:bodyPr/>
    <a:lstStyle/>
    <a:p>
      <a:pPr>
        <a:defRPr sz="1800"/>
      </a:pPr>
      <a:endParaRPr lang="pt-P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23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Folha1!$B$1</c:f>
              <c:strCache>
                <c:ptCount val="1"/>
                <c:pt idx="0">
                  <c:v>Coluna1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solidFill>
                      <a:srgbClr val="7F7F7F"/>
                    </a:solidFill>
                  </a:defRPr>
                </a:pPr>
                <a:endParaRPr lang="pt-PT"/>
              </a:p>
            </c:txPr>
            <c:showVal val="1"/>
          </c:dLbls>
          <c:cat>
            <c:numRef>
              <c:f>Folha1!$A$2:$A$5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Folha1!$B$2:$B$5</c:f>
              <c:numCache>
                <c:formatCode>General</c:formatCode>
                <c:ptCount val="4"/>
                <c:pt idx="0">
                  <c:v>329</c:v>
                </c:pt>
                <c:pt idx="1">
                  <c:v>323</c:v>
                </c:pt>
                <c:pt idx="2">
                  <c:v>301</c:v>
                </c:pt>
                <c:pt idx="3">
                  <c:v>252</c:v>
                </c:pt>
              </c:numCache>
            </c:numRef>
          </c:val>
        </c:ser>
        <c:gapWidth val="70"/>
        <c:axId val="50958720"/>
        <c:axId val="50960256"/>
      </c:barChart>
      <c:catAx>
        <c:axId val="5095872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7F7F7F"/>
                </a:solidFill>
              </a:defRPr>
            </a:pPr>
            <a:endParaRPr lang="pt-PT"/>
          </a:p>
        </c:txPr>
        <c:crossAx val="50960256"/>
        <c:crosses val="autoZero"/>
        <c:auto val="1"/>
        <c:lblAlgn val="ctr"/>
        <c:lblOffset val="100"/>
      </c:catAx>
      <c:valAx>
        <c:axId val="50960256"/>
        <c:scaling>
          <c:orientation val="minMax"/>
          <c:min val="0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7F7F7F"/>
                </a:solidFill>
              </a:defRPr>
            </a:pPr>
            <a:endParaRPr lang="pt-PT"/>
          </a:p>
        </c:txPr>
        <c:crossAx val="509587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t-PT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23"/>
  <c:chart>
    <c:autoTitleDeleted val="1"/>
    <c:plotArea>
      <c:layout>
        <c:manualLayout>
          <c:layoutTarget val="inner"/>
          <c:xMode val="edge"/>
          <c:yMode val="edge"/>
          <c:x val="6.036679790026369E-2"/>
          <c:y val="2.7143482064741906E-2"/>
          <c:w val="0.91120986439195051"/>
          <c:h val="0.7557283464567025"/>
        </c:manualLayout>
      </c:layout>
      <c:barChart>
        <c:barDir val="col"/>
        <c:grouping val="clustered"/>
        <c:ser>
          <c:idx val="0"/>
          <c:order val="0"/>
          <c:tx>
            <c:strRef>
              <c:f>Folha1!$B$1</c:f>
              <c:strCache>
                <c:ptCount val="1"/>
                <c:pt idx="0">
                  <c:v>Rim</c:v>
                </c:pt>
              </c:strCache>
            </c:strRef>
          </c:tx>
          <c:dLbls>
            <c:showVal val="1"/>
          </c:dLbls>
          <c:cat>
            <c:numRef>
              <c:f>Folha1!$A$2:$A$24</c:f>
              <c:numCache>
                <c:formatCode>General</c:formatCode>
                <c:ptCount val="23"/>
                <c:pt idx="0">
                  <c:v>1983</c:v>
                </c:pt>
                <c:pt idx="1">
                  <c:v>1986</c:v>
                </c:pt>
                <c:pt idx="2">
                  <c:v>1987</c:v>
                </c:pt>
                <c:pt idx="3">
                  <c:v>1990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cat>
          <c:val>
            <c:numRef>
              <c:f>Folha1!$B$2:$B$24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6</c:v>
                </c:pt>
                <c:pt idx="8">
                  <c:v>5</c:v>
                </c:pt>
                <c:pt idx="9">
                  <c:v>9</c:v>
                </c:pt>
                <c:pt idx="10">
                  <c:v>11</c:v>
                </c:pt>
                <c:pt idx="11">
                  <c:v>9</c:v>
                </c:pt>
                <c:pt idx="12">
                  <c:v>23</c:v>
                </c:pt>
                <c:pt idx="13">
                  <c:v>41</c:v>
                </c:pt>
                <c:pt idx="14">
                  <c:v>29</c:v>
                </c:pt>
                <c:pt idx="15">
                  <c:v>40</c:v>
                </c:pt>
                <c:pt idx="16">
                  <c:v>39</c:v>
                </c:pt>
                <c:pt idx="17">
                  <c:v>37</c:v>
                </c:pt>
                <c:pt idx="18">
                  <c:v>49</c:v>
                </c:pt>
                <c:pt idx="19">
                  <c:v>64</c:v>
                </c:pt>
                <c:pt idx="20">
                  <c:v>51</c:v>
                </c:pt>
                <c:pt idx="21">
                  <c:v>47</c:v>
                </c:pt>
                <c:pt idx="22">
                  <c:v>47</c:v>
                </c:pt>
              </c:numCache>
            </c:numRef>
          </c:val>
        </c:ser>
        <c:gapWidth val="70"/>
        <c:axId val="113615616"/>
        <c:axId val="113617152"/>
      </c:barChart>
      <c:catAx>
        <c:axId val="113615616"/>
        <c:scaling>
          <c:orientation val="minMax"/>
        </c:scaling>
        <c:axPos val="b"/>
        <c:numFmt formatCode="General" sourceLinked="1"/>
        <c:tickLblPos val="nextTo"/>
        <c:txPr>
          <a:bodyPr rot="2460000"/>
          <a:lstStyle/>
          <a:p>
            <a:pPr>
              <a:defRPr sz="1400"/>
            </a:pPr>
            <a:endParaRPr lang="pt-PT"/>
          </a:p>
        </c:txPr>
        <c:crossAx val="113617152"/>
        <c:crosses val="autoZero"/>
        <c:auto val="1"/>
        <c:lblAlgn val="ctr"/>
        <c:lblOffset val="100"/>
      </c:catAx>
      <c:valAx>
        <c:axId val="113617152"/>
        <c:scaling>
          <c:orientation val="minMax"/>
        </c:scaling>
        <c:axPos val="l"/>
        <c:numFmt formatCode="General" sourceLinked="1"/>
        <c:tickLblPos val="nextTo"/>
        <c:crossAx val="11361561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t-PT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18"/>
  <c:chart>
    <c:plotArea>
      <c:layout>
        <c:manualLayout>
          <c:layoutTarget val="inner"/>
          <c:xMode val="edge"/>
          <c:yMode val="edge"/>
          <c:x val="6.0555265069816053E-2"/>
          <c:y val="4.0213254865265384E-2"/>
          <c:w val="0.87075330372273252"/>
          <c:h val="0.8231318897637796"/>
        </c:manualLayout>
      </c:layout>
      <c:barChart>
        <c:barDir val="col"/>
        <c:grouping val="clustered"/>
        <c:ser>
          <c:idx val="0"/>
          <c:order val="0"/>
          <c:tx>
            <c:strRef>
              <c:f>Folha1!$B$1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6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Folha1!$A$2:$A$7</c:f>
              <c:strCache>
                <c:ptCount val="6"/>
                <c:pt idx="0">
                  <c:v>H. Sto António</c:v>
                </c:pt>
                <c:pt idx="1">
                  <c:v>H. São João</c:v>
                </c:pt>
                <c:pt idx="2">
                  <c:v>HUC</c:v>
                </c:pt>
                <c:pt idx="3">
                  <c:v>H. C. Cabral</c:v>
                </c:pt>
                <c:pt idx="4">
                  <c:v>H. Sta Maria</c:v>
                </c:pt>
                <c:pt idx="5">
                  <c:v>H. Sta Cruz</c:v>
                </c:pt>
              </c:strCache>
            </c:strRef>
          </c:cat>
          <c:val>
            <c:numRef>
              <c:f>Folha1!$B$2:$B$7</c:f>
              <c:numCache>
                <c:formatCode>General</c:formatCode>
                <c:ptCount val="6"/>
                <c:pt idx="0">
                  <c:v>19</c:v>
                </c:pt>
                <c:pt idx="1">
                  <c:v>5</c:v>
                </c:pt>
                <c:pt idx="2">
                  <c:v>10</c:v>
                </c:pt>
                <c:pt idx="3">
                  <c:v>5</c:v>
                </c:pt>
                <c:pt idx="4">
                  <c:v>5</c:v>
                </c:pt>
                <c:pt idx="5">
                  <c:v>20</c:v>
                </c:pt>
              </c:numCache>
            </c:numRef>
          </c:val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4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Folha1!$A$2:$A$7</c:f>
              <c:strCache>
                <c:ptCount val="6"/>
                <c:pt idx="0">
                  <c:v>H. Sto António</c:v>
                </c:pt>
                <c:pt idx="1">
                  <c:v>H. São João</c:v>
                </c:pt>
                <c:pt idx="2">
                  <c:v>HUC</c:v>
                </c:pt>
                <c:pt idx="3">
                  <c:v>H. C. Cabral</c:v>
                </c:pt>
                <c:pt idx="4">
                  <c:v>H. Sta Maria</c:v>
                </c:pt>
                <c:pt idx="5">
                  <c:v>H. Sta Cruz</c:v>
                </c:pt>
              </c:strCache>
            </c:strRef>
          </c:cat>
          <c:val>
            <c:numRef>
              <c:f>Folha1!$C$2:$C$7</c:f>
              <c:numCache>
                <c:formatCode>General</c:formatCode>
                <c:ptCount val="6"/>
                <c:pt idx="0">
                  <c:v>20</c:v>
                </c:pt>
                <c:pt idx="1">
                  <c:v>1</c:v>
                </c:pt>
                <c:pt idx="2">
                  <c:v>3</c:v>
                </c:pt>
                <c:pt idx="3">
                  <c:v>6</c:v>
                </c:pt>
                <c:pt idx="4">
                  <c:v>4</c:v>
                </c:pt>
                <c:pt idx="5">
                  <c:v>17</c:v>
                </c:pt>
              </c:numCache>
            </c:numRef>
          </c:val>
        </c:ser>
        <c:ser>
          <c:idx val="2"/>
          <c:order val="2"/>
          <c:tx>
            <c:strRef>
              <c:f>Folha1!$D$1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Folha1!$A$2:$A$7</c:f>
              <c:strCache>
                <c:ptCount val="6"/>
                <c:pt idx="0">
                  <c:v>H. Sto António</c:v>
                </c:pt>
                <c:pt idx="1">
                  <c:v>H. São João</c:v>
                </c:pt>
                <c:pt idx="2">
                  <c:v>HUC</c:v>
                </c:pt>
                <c:pt idx="3">
                  <c:v>H. C. Cabral</c:v>
                </c:pt>
                <c:pt idx="4">
                  <c:v>H. Sta Maria</c:v>
                </c:pt>
                <c:pt idx="5">
                  <c:v>H. Sta Cruz</c:v>
                </c:pt>
              </c:strCache>
            </c:strRef>
          </c:cat>
          <c:val>
            <c:numRef>
              <c:f>Folha1!$D$2:$D$7</c:f>
              <c:numCache>
                <c:formatCode>General</c:formatCode>
                <c:ptCount val="6"/>
                <c:pt idx="0">
                  <c:v>17</c:v>
                </c:pt>
                <c:pt idx="1">
                  <c:v>2</c:v>
                </c:pt>
                <c:pt idx="2">
                  <c:v>5</c:v>
                </c:pt>
                <c:pt idx="3">
                  <c:v>7</c:v>
                </c:pt>
                <c:pt idx="4">
                  <c:v>6</c:v>
                </c:pt>
                <c:pt idx="5">
                  <c:v>10</c:v>
                </c:pt>
              </c:numCache>
            </c:numRef>
          </c:val>
        </c:ser>
        <c:ser>
          <c:idx val="3"/>
          <c:order val="3"/>
          <c:tx>
            <c:strRef>
              <c:f>Folha1!$E$1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</c:spPr>
          <c:dLbls>
            <c:txPr>
              <a:bodyPr/>
              <a:lstStyle/>
              <a:p>
                <a:pPr algn="ctr">
                  <a:defRPr lang="pt-PT" sz="1400" b="1" i="0" u="none" strike="noStrike" kern="1200" baseline="0">
                    <a:solidFill>
                      <a:prstClr val="white">
                        <a:lumMod val="50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Val val="1"/>
          </c:dLbls>
          <c:cat>
            <c:strRef>
              <c:f>Folha1!$A$2:$A$7</c:f>
              <c:strCache>
                <c:ptCount val="6"/>
                <c:pt idx="0">
                  <c:v>H. Sto António</c:v>
                </c:pt>
                <c:pt idx="1">
                  <c:v>H. São João</c:v>
                </c:pt>
                <c:pt idx="2">
                  <c:v>HUC</c:v>
                </c:pt>
                <c:pt idx="3">
                  <c:v>H. C. Cabral</c:v>
                </c:pt>
                <c:pt idx="4">
                  <c:v>H. Sta Maria</c:v>
                </c:pt>
                <c:pt idx="5">
                  <c:v>H. Sta Cruz</c:v>
                </c:pt>
              </c:strCache>
            </c:strRef>
          </c:cat>
          <c:val>
            <c:numRef>
              <c:f>Folha1!$E$2:$E$7</c:f>
              <c:numCache>
                <c:formatCode>General</c:formatCode>
                <c:ptCount val="6"/>
                <c:pt idx="0">
                  <c:v>19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10</c:v>
                </c:pt>
              </c:numCache>
            </c:numRef>
          </c:val>
        </c:ser>
        <c:axId val="113671552"/>
        <c:axId val="113677440"/>
      </c:barChart>
      <c:catAx>
        <c:axId val="11367155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chemeClr val="bg1">
                    <a:lumMod val="50000"/>
                  </a:schemeClr>
                </a:solidFill>
              </a:defRPr>
            </a:pPr>
            <a:endParaRPr lang="pt-PT"/>
          </a:p>
        </c:txPr>
        <c:crossAx val="113677440"/>
        <c:crosses val="autoZero"/>
        <c:auto val="1"/>
        <c:lblAlgn val="ctr"/>
        <c:lblOffset val="100"/>
      </c:catAx>
      <c:valAx>
        <c:axId val="11367744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bg1">
                    <a:lumMod val="50000"/>
                  </a:schemeClr>
                </a:solidFill>
              </a:defRPr>
            </a:pPr>
            <a:endParaRPr lang="pt-PT"/>
          </a:p>
        </c:txPr>
        <c:crossAx val="113671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253475260036941"/>
          <c:y val="4.942279090113863E-2"/>
          <c:w val="7.91529435835647E-2"/>
          <c:h val="0.22659923545271374"/>
        </c:manualLayout>
      </c:layout>
      <c:txPr>
        <a:bodyPr/>
        <a:lstStyle/>
        <a:p>
          <a:pPr>
            <a:defRPr sz="1400" b="1">
              <a:solidFill>
                <a:schemeClr val="bg1">
                  <a:lumMod val="50000"/>
                </a:schemeClr>
              </a:solidFill>
            </a:defRPr>
          </a:pPr>
          <a:endParaRPr lang="pt-PT"/>
        </a:p>
      </c:txPr>
    </c:legend>
    <c:plotVisOnly val="1"/>
  </c:chart>
  <c:txPr>
    <a:bodyPr/>
    <a:lstStyle/>
    <a:p>
      <a:pPr>
        <a:defRPr sz="1800"/>
      </a:pPr>
      <a:endParaRPr lang="pt-PT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Folha1!$B$1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6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Folha1!$A$2:$A$4</c:f>
              <c:strCache>
                <c:ptCount val="3"/>
                <c:pt idx="0">
                  <c:v>H. Sto António</c:v>
                </c:pt>
                <c:pt idx="1">
                  <c:v>HUC</c:v>
                </c:pt>
                <c:pt idx="2">
                  <c:v>H. C. Cabral</c:v>
                </c:pt>
              </c:strCache>
            </c:strRef>
          </c:cat>
          <c:val>
            <c:numRef>
              <c:f>Folha1!$B$2:$B$4</c:f>
              <c:numCache>
                <c:formatCode>General</c:formatCode>
                <c:ptCount val="3"/>
                <c:pt idx="0">
                  <c:v>69</c:v>
                </c:pt>
                <c:pt idx="1">
                  <c:v>59</c:v>
                </c:pt>
                <c:pt idx="2">
                  <c:v>127</c:v>
                </c:pt>
              </c:numCache>
            </c:numRef>
          </c:val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4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Folha1!$A$2:$A$4</c:f>
              <c:strCache>
                <c:ptCount val="3"/>
                <c:pt idx="0">
                  <c:v>H. Sto António</c:v>
                </c:pt>
                <c:pt idx="1">
                  <c:v>HUC</c:v>
                </c:pt>
                <c:pt idx="2">
                  <c:v>H. C. Cabral</c:v>
                </c:pt>
              </c:strCache>
            </c:strRef>
          </c:cat>
          <c:val>
            <c:numRef>
              <c:f>Folha1!$C$2:$C$4</c:f>
              <c:numCache>
                <c:formatCode>General</c:formatCode>
                <c:ptCount val="3"/>
                <c:pt idx="0">
                  <c:v>72</c:v>
                </c:pt>
                <c:pt idx="1">
                  <c:v>53</c:v>
                </c:pt>
                <c:pt idx="2">
                  <c:v>120</c:v>
                </c:pt>
              </c:numCache>
            </c:numRef>
          </c:val>
        </c:ser>
        <c:ser>
          <c:idx val="2"/>
          <c:order val="2"/>
          <c:tx>
            <c:strRef>
              <c:f>Folha1!$D$1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Folha1!$A$2:$A$4</c:f>
              <c:strCache>
                <c:ptCount val="3"/>
                <c:pt idx="0">
                  <c:v>H. Sto António</c:v>
                </c:pt>
                <c:pt idx="1">
                  <c:v>HUC</c:v>
                </c:pt>
                <c:pt idx="2">
                  <c:v>H. C. Cabral</c:v>
                </c:pt>
              </c:strCache>
            </c:strRef>
          </c:cat>
          <c:val>
            <c:numRef>
              <c:f>Folha1!$D$2:$D$4</c:f>
              <c:numCache>
                <c:formatCode>General</c:formatCode>
                <c:ptCount val="3"/>
                <c:pt idx="0">
                  <c:v>66</c:v>
                </c:pt>
                <c:pt idx="1">
                  <c:v>49</c:v>
                </c:pt>
                <c:pt idx="2">
                  <c:v>104</c:v>
                </c:pt>
              </c:numCache>
            </c:numRef>
          </c:val>
        </c:ser>
        <c:ser>
          <c:idx val="3"/>
          <c:order val="3"/>
          <c:tx>
            <c:strRef>
              <c:f>Folha1!$E$1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</c:spPr>
          <c:dLbls>
            <c:txPr>
              <a:bodyPr/>
              <a:lstStyle/>
              <a:p>
                <a:pPr algn="ctr">
                  <a:defRPr lang="pt-PT" sz="1400" b="1" i="0" u="none" strike="noStrike" kern="1200" baseline="0">
                    <a:solidFill>
                      <a:prstClr val="white">
                        <a:lumMod val="50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Val val="1"/>
          </c:dLbls>
          <c:cat>
            <c:strRef>
              <c:f>Folha1!$A$2:$A$4</c:f>
              <c:strCache>
                <c:ptCount val="3"/>
                <c:pt idx="0">
                  <c:v>H. Sto António</c:v>
                </c:pt>
                <c:pt idx="1">
                  <c:v>HUC</c:v>
                </c:pt>
                <c:pt idx="2">
                  <c:v>H. C. Cabral</c:v>
                </c:pt>
              </c:strCache>
            </c:strRef>
          </c:cat>
          <c:val>
            <c:numRef>
              <c:f>Folha1!$E$2:$E$4</c:f>
              <c:numCache>
                <c:formatCode>General</c:formatCode>
                <c:ptCount val="3"/>
                <c:pt idx="0">
                  <c:v>59</c:v>
                </c:pt>
                <c:pt idx="1">
                  <c:v>38</c:v>
                </c:pt>
                <c:pt idx="2">
                  <c:v>91</c:v>
                </c:pt>
              </c:numCache>
            </c:numRef>
          </c:val>
        </c:ser>
        <c:axId val="113792896"/>
        <c:axId val="113794432"/>
      </c:barChart>
      <c:catAx>
        <c:axId val="11379289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chemeClr val="bg1">
                    <a:lumMod val="50000"/>
                  </a:schemeClr>
                </a:solidFill>
              </a:defRPr>
            </a:pPr>
            <a:endParaRPr lang="pt-PT"/>
          </a:p>
        </c:txPr>
        <c:crossAx val="113794432"/>
        <c:crosses val="autoZero"/>
        <c:auto val="1"/>
        <c:lblAlgn val="ctr"/>
        <c:lblOffset val="100"/>
      </c:catAx>
      <c:valAx>
        <c:axId val="11379443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bg1">
                    <a:lumMod val="50000"/>
                  </a:schemeClr>
                </a:solidFill>
              </a:defRPr>
            </a:pPr>
            <a:endParaRPr lang="pt-PT"/>
          </a:p>
        </c:txPr>
        <c:crossAx val="113792896"/>
        <c:crosses val="autoZero"/>
        <c:crossBetween val="between"/>
      </c:valAx>
    </c:plotArea>
    <c:legend>
      <c:legendPos val="r"/>
      <c:txPr>
        <a:bodyPr/>
        <a:lstStyle/>
        <a:p>
          <a:pPr>
            <a:defRPr sz="1400" b="1">
              <a:solidFill>
                <a:schemeClr val="bg1">
                  <a:lumMod val="50000"/>
                </a:schemeClr>
              </a:solidFill>
            </a:defRPr>
          </a:pPr>
          <a:endParaRPr lang="pt-PT"/>
        </a:p>
      </c:txPr>
    </c:legend>
    <c:plotVisOnly val="1"/>
  </c:chart>
  <c:txPr>
    <a:bodyPr/>
    <a:lstStyle/>
    <a:p>
      <a:pPr>
        <a:defRPr sz="1800"/>
      </a:pPr>
      <a:endParaRPr lang="pt-PT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Folha1!$B$1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6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Folha1!$A$2:$A$4</c:f>
              <c:strCache>
                <c:ptCount val="3"/>
                <c:pt idx="0">
                  <c:v>H. Sto António</c:v>
                </c:pt>
                <c:pt idx="1">
                  <c:v>HUC</c:v>
                </c:pt>
                <c:pt idx="2">
                  <c:v>H. C. Cabral</c:v>
                </c:pt>
              </c:strCache>
            </c:strRef>
          </c:cat>
          <c:val>
            <c:numRef>
              <c:f>Folha1!$B$2:$B$4</c:f>
              <c:numCache>
                <c:formatCode>General</c:formatCode>
                <c:ptCount val="3"/>
                <c:pt idx="0">
                  <c:v>12</c:v>
                </c:pt>
                <c:pt idx="1">
                  <c:v>0</c:v>
                </c:pt>
                <c:pt idx="2">
                  <c:v>40</c:v>
                </c:pt>
              </c:numCache>
            </c:numRef>
          </c:val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4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Folha1!$A$2:$A$4</c:f>
              <c:strCache>
                <c:ptCount val="3"/>
                <c:pt idx="0">
                  <c:v>H. Sto António</c:v>
                </c:pt>
                <c:pt idx="1">
                  <c:v>HUC</c:v>
                </c:pt>
                <c:pt idx="2">
                  <c:v>H. C. Cabral</c:v>
                </c:pt>
              </c:strCache>
            </c:strRef>
          </c:cat>
          <c:val>
            <c:numRef>
              <c:f>Folha1!$C$2:$C$4</c:f>
              <c:numCache>
                <c:formatCode>General</c:formatCode>
                <c:ptCount val="3"/>
                <c:pt idx="0">
                  <c:v>15</c:v>
                </c:pt>
                <c:pt idx="1">
                  <c:v>0</c:v>
                </c:pt>
                <c:pt idx="2">
                  <c:v>22</c:v>
                </c:pt>
              </c:numCache>
            </c:numRef>
          </c:val>
        </c:ser>
        <c:ser>
          <c:idx val="2"/>
          <c:order val="2"/>
          <c:tx>
            <c:strRef>
              <c:f>Folha1!$D$1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Folha1!$A$2:$A$4</c:f>
              <c:strCache>
                <c:ptCount val="3"/>
                <c:pt idx="0">
                  <c:v>H. Sto António</c:v>
                </c:pt>
                <c:pt idx="1">
                  <c:v>HUC</c:v>
                </c:pt>
                <c:pt idx="2">
                  <c:v>H. C. Cabral</c:v>
                </c:pt>
              </c:strCache>
            </c:strRef>
          </c:cat>
          <c:val>
            <c:numRef>
              <c:f>Folha1!$D$2:$D$4</c:f>
              <c:numCache>
                <c:formatCode>General</c:formatCode>
                <c:ptCount val="3"/>
                <c:pt idx="0">
                  <c:v>9</c:v>
                </c:pt>
                <c:pt idx="1">
                  <c:v>0</c:v>
                </c:pt>
                <c:pt idx="2">
                  <c:v>17</c:v>
                </c:pt>
              </c:numCache>
            </c:numRef>
          </c:val>
        </c:ser>
        <c:ser>
          <c:idx val="3"/>
          <c:order val="3"/>
          <c:tx>
            <c:strRef>
              <c:f>Folha1!$E$1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</c:spPr>
          <c:dLbls>
            <c:txPr>
              <a:bodyPr/>
              <a:lstStyle/>
              <a:p>
                <a:pPr algn="ctr">
                  <a:defRPr lang="pt-PT" sz="1400" b="1" i="0" u="none" strike="noStrike" kern="1200" baseline="0">
                    <a:solidFill>
                      <a:prstClr val="white">
                        <a:lumMod val="50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Val val="1"/>
          </c:dLbls>
          <c:cat>
            <c:strRef>
              <c:f>Folha1!$A$2:$A$4</c:f>
              <c:strCache>
                <c:ptCount val="3"/>
                <c:pt idx="0">
                  <c:v>H. Sto António</c:v>
                </c:pt>
                <c:pt idx="1">
                  <c:v>HUC</c:v>
                </c:pt>
                <c:pt idx="2">
                  <c:v>H. C. Cabral</c:v>
                </c:pt>
              </c:strCache>
            </c:strRef>
          </c:cat>
          <c:val>
            <c:numRef>
              <c:f>Folha1!$E$2:$E$4</c:f>
              <c:numCache>
                <c:formatCode>General</c:formatCode>
                <c:ptCount val="3"/>
                <c:pt idx="0">
                  <c:v>10</c:v>
                </c:pt>
                <c:pt idx="1">
                  <c:v>0</c:v>
                </c:pt>
                <c:pt idx="2">
                  <c:v>10</c:v>
                </c:pt>
              </c:numCache>
            </c:numRef>
          </c:val>
        </c:ser>
        <c:axId val="127402752"/>
        <c:axId val="127404288"/>
      </c:barChart>
      <c:catAx>
        <c:axId val="12740275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chemeClr val="bg1">
                    <a:lumMod val="50000"/>
                  </a:schemeClr>
                </a:solidFill>
              </a:defRPr>
            </a:pPr>
            <a:endParaRPr lang="pt-PT"/>
          </a:p>
        </c:txPr>
        <c:crossAx val="127404288"/>
        <c:crosses val="autoZero"/>
        <c:auto val="1"/>
        <c:lblAlgn val="ctr"/>
        <c:lblOffset val="100"/>
      </c:catAx>
      <c:valAx>
        <c:axId val="12740428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bg1">
                    <a:lumMod val="50000"/>
                  </a:schemeClr>
                </a:solidFill>
              </a:defRPr>
            </a:pPr>
            <a:endParaRPr lang="pt-PT"/>
          </a:p>
        </c:txPr>
        <c:crossAx val="127402752"/>
        <c:crosses val="autoZero"/>
        <c:crossBetween val="between"/>
      </c:valAx>
    </c:plotArea>
    <c:legend>
      <c:legendPos val="r"/>
      <c:txPr>
        <a:bodyPr/>
        <a:lstStyle/>
        <a:p>
          <a:pPr>
            <a:defRPr sz="1400" b="1">
              <a:solidFill>
                <a:schemeClr val="bg1">
                  <a:lumMod val="50000"/>
                </a:schemeClr>
              </a:solidFill>
            </a:defRPr>
          </a:pPr>
          <a:endParaRPr lang="pt-PT"/>
        </a:p>
      </c:txPr>
    </c:legend>
    <c:plotVisOnly val="1"/>
  </c:chart>
  <c:txPr>
    <a:bodyPr/>
    <a:lstStyle/>
    <a:p>
      <a:pPr>
        <a:defRPr sz="1800"/>
      </a:pPr>
      <a:endParaRPr lang="pt-PT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Folha1!$B$1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6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</c:f>
              <c:strCache>
                <c:ptCount val="1"/>
                <c:pt idx="0">
                  <c:v>H. Sta Marta</c:v>
                </c:pt>
              </c:strCache>
            </c:strRef>
          </c:cat>
          <c:val>
            <c:numRef>
              <c:f>Folha1!$B$2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4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</c:f>
              <c:strCache>
                <c:ptCount val="1"/>
                <c:pt idx="0">
                  <c:v>H. Sta Marta</c:v>
                </c:pt>
              </c:strCache>
            </c:strRef>
          </c:cat>
          <c:val>
            <c:numRef>
              <c:f>Folha1!$C$2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2"/>
          <c:order val="2"/>
          <c:tx>
            <c:strRef>
              <c:f>Folha1!$D$1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</c:f>
              <c:strCache>
                <c:ptCount val="1"/>
                <c:pt idx="0">
                  <c:v>H. Sta Marta</c:v>
                </c:pt>
              </c:strCache>
            </c:strRef>
          </c:cat>
          <c:val>
            <c:numRef>
              <c:f>Folha1!$D$2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3"/>
          <c:order val="3"/>
          <c:tx>
            <c:strRef>
              <c:f>Folha1!$E$1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</c:spPr>
          <c:dLbls>
            <c:txPr>
              <a:bodyPr/>
              <a:lstStyle/>
              <a:p>
                <a:pPr algn="ctr">
                  <a:defRPr lang="pt-PT" sz="1400" b="1" i="0" u="none" strike="noStrike" kern="1200" baseline="0">
                    <a:solidFill>
                      <a:prstClr val="white">
                        <a:lumMod val="50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Val val="1"/>
          </c:dLbls>
          <c:cat>
            <c:strRef>
              <c:f>Folha1!$A$2</c:f>
              <c:strCache>
                <c:ptCount val="1"/>
                <c:pt idx="0">
                  <c:v>H. Sta Marta</c:v>
                </c:pt>
              </c:strCache>
            </c:strRef>
          </c:cat>
          <c:val>
            <c:numRef>
              <c:f>Folha1!$E$2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axId val="127474688"/>
        <c:axId val="127480576"/>
      </c:barChart>
      <c:catAx>
        <c:axId val="12747468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chemeClr val="bg1">
                    <a:lumMod val="50000"/>
                  </a:schemeClr>
                </a:solidFill>
              </a:defRPr>
            </a:pPr>
            <a:endParaRPr lang="pt-PT"/>
          </a:p>
        </c:txPr>
        <c:crossAx val="127480576"/>
        <c:crosses val="autoZero"/>
        <c:auto val="1"/>
        <c:lblAlgn val="ctr"/>
        <c:lblOffset val="100"/>
      </c:catAx>
      <c:valAx>
        <c:axId val="12748057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bg1">
                    <a:lumMod val="50000"/>
                  </a:schemeClr>
                </a:solidFill>
              </a:defRPr>
            </a:pPr>
            <a:endParaRPr lang="pt-PT"/>
          </a:p>
        </c:txPr>
        <c:crossAx val="127474688"/>
        <c:crosses val="autoZero"/>
        <c:crossBetween val="between"/>
      </c:valAx>
    </c:plotArea>
    <c:legend>
      <c:legendPos val="r"/>
      <c:txPr>
        <a:bodyPr/>
        <a:lstStyle/>
        <a:p>
          <a:pPr>
            <a:defRPr sz="1400" b="1">
              <a:solidFill>
                <a:schemeClr val="bg1">
                  <a:lumMod val="50000"/>
                </a:schemeClr>
              </a:solidFill>
            </a:defRPr>
          </a:pPr>
          <a:endParaRPr lang="pt-PT"/>
        </a:p>
      </c:txPr>
    </c:legend>
    <c:plotVisOnly val="1"/>
  </c:chart>
  <c:txPr>
    <a:bodyPr/>
    <a:lstStyle/>
    <a:p>
      <a:pPr>
        <a:defRPr sz="1800"/>
      </a:pPr>
      <a:endParaRPr lang="pt-PT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Folha1!$B$1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6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Folha1!$A$2:$A$3</c:f>
              <c:strCache>
                <c:ptCount val="2"/>
                <c:pt idx="0">
                  <c:v>H. Sto António</c:v>
                </c:pt>
                <c:pt idx="1">
                  <c:v>H. C. Cabral</c:v>
                </c:pt>
              </c:strCache>
            </c:strRef>
          </c:cat>
          <c:val>
            <c:numRef>
              <c:f>Folha1!$B$2:$B$3</c:f>
              <c:numCache>
                <c:formatCode>General</c:formatCode>
                <c:ptCount val="2"/>
                <c:pt idx="0">
                  <c:v>20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4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Folha1!$A$2:$A$3</c:f>
              <c:strCache>
                <c:ptCount val="2"/>
                <c:pt idx="0">
                  <c:v>H. Sto António</c:v>
                </c:pt>
                <c:pt idx="1">
                  <c:v>H. C. Cabral</c:v>
                </c:pt>
              </c:strCache>
            </c:strRef>
          </c:cat>
          <c:val>
            <c:numRef>
              <c:f>Folha1!$C$2:$C$3</c:f>
              <c:numCache>
                <c:formatCode>General</c:formatCode>
                <c:ptCount val="2"/>
                <c:pt idx="0">
                  <c:v>15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Folha1!$D$1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Folha1!$A$2:$A$3</c:f>
              <c:strCache>
                <c:ptCount val="2"/>
                <c:pt idx="0">
                  <c:v>H. Sto António</c:v>
                </c:pt>
                <c:pt idx="1">
                  <c:v>H. C. Cabral</c:v>
                </c:pt>
              </c:strCache>
            </c:strRef>
          </c:cat>
          <c:val>
            <c:numRef>
              <c:f>Folha1!$D$2:$D$3</c:f>
              <c:numCache>
                <c:formatCode>General</c:formatCode>
                <c:ptCount val="2"/>
                <c:pt idx="0">
                  <c:v>16</c:v>
                </c:pt>
                <c:pt idx="1">
                  <c:v>9</c:v>
                </c:pt>
              </c:numCache>
            </c:numRef>
          </c:val>
        </c:ser>
        <c:ser>
          <c:idx val="3"/>
          <c:order val="3"/>
          <c:tx>
            <c:strRef>
              <c:f>Folha1!$E$1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</c:spPr>
          <c:dLbls>
            <c:txPr>
              <a:bodyPr/>
              <a:lstStyle/>
              <a:p>
                <a:pPr algn="ctr">
                  <a:defRPr lang="pt-PT" sz="1400" b="1" i="0" u="none" strike="noStrike" kern="1200" baseline="0">
                    <a:solidFill>
                      <a:prstClr val="white">
                        <a:lumMod val="50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Val val="1"/>
          </c:dLbls>
          <c:cat>
            <c:strRef>
              <c:f>Folha1!$A$2:$A$3</c:f>
              <c:strCache>
                <c:ptCount val="2"/>
                <c:pt idx="0">
                  <c:v>H. Sto António</c:v>
                </c:pt>
                <c:pt idx="1">
                  <c:v>H. C. Cabral</c:v>
                </c:pt>
              </c:strCache>
            </c:strRef>
          </c:cat>
          <c:val>
            <c:numRef>
              <c:f>Folha1!$E$2:$E$3</c:f>
              <c:numCache>
                <c:formatCode>General</c:formatCode>
                <c:ptCount val="2"/>
                <c:pt idx="0">
                  <c:v>16</c:v>
                </c:pt>
                <c:pt idx="1">
                  <c:v>4</c:v>
                </c:pt>
              </c:numCache>
            </c:numRef>
          </c:val>
        </c:ser>
        <c:axId val="127567360"/>
        <c:axId val="127568896"/>
      </c:barChart>
      <c:catAx>
        <c:axId val="12756736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chemeClr val="bg1">
                    <a:lumMod val="50000"/>
                  </a:schemeClr>
                </a:solidFill>
              </a:defRPr>
            </a:pPr>
            <a:endParaRPr lang="pt-PT"/>
          </a:p>
        </c:txPr>
        <c:crossAx val="127568896"/>
        <c:crosses val="autoZero"/>
        <c:auto val="1"/>
        <c:lblAlgn val="ctr"/>
        <c:lblOffset val="100"/>
      </c:catAx>
      <c:valAx>
        <c:axId val="12756889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bg1">
                    <a:lumMod val="50000"/>
                  </a:schemeClr>
                </a:solidFill>
              </a:defRPr>
            </a:pPr>
            <a:endParaRPr lang="pt-PT"/>
          </a:p>
        </c:txPr>
        <c:crossAx val="127567360"/>
        <c:crosses val="autoZero"/>
        <c:crossBetween val="between"/>
      </c:valAx>
    </c:plotArea>
    <c:legend>
      <c:legendPos val="r"/>
      <c:txPr>
        <a:bodyPr/>
        <a:lstStyle/>
        <a:p>
          <a:pPr>
            <a:defRPr sz="1400" b="1">
              <a:solidFill>
                <a:schemeClr val="bg1">
                  <a:lumMod val="50000"/>
                </a:schemeClr>
              </a:solidFill>
            </a:defRPr>
          </a:pPr>
          <a:endParaRPr lang="pt-PT"/>
        </a:p>
      </c:txPr>
    </c:legend>
    <c:plotVisOnly val="1"/>
  </c:chart>
  <c:txPr>
    <a:bodyPr/>
    <a:lstStyle/>
    <a:p>
      <a:pPr>
        <a:defRPr sz="1800"/>
      </a:pPr>
      <a:endParaRPr lang="pt-P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15"/>
  <c:chart>
    <c:autoTitleDeleted val="1"/>
    <c:plotArea>
      <c:layout>
        <c:manualLayout>
          <c:layoutTarget val="inner"/>
          <c:xMode val="edge"/>
          <c:yMode val="edge"/>
          <c:x val="5.9741169109864947E-2"/>
          <c:y val="5.8094960098773102E-2"/>
          <c:w val="0.91859944411634553"/>
          <c:h val="0.8307541300442508"/>
        </c:manualLayout>
      </c:layout>
      <c:lineChart>
        <c:grouping val="standard"/>
        <c:ser>
          <c:idx val="0"/>
          <c:order val="0"/>
          <c:tx>
            <c:strRef>
              <c:f>Folha1!$B$1</c:f>
              <c:strCache>
                <c:ptCount val="1"/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pPr>
              <a:ln>
                <a:solidFill>
                  <a:schemeClr val="accent5"/>
                </a:solidFill>
              </a:ln>
            </c:spPr>
          </c:marker>
          <c:dPt>
            <c:idx val="0"/>
            <c:spPr>
              <a:ln>
                <a:solidFill>
                  <a:schemeClr val="accent5"/>
                </a:solidFill>
              </a:ln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pt-PT"/>
              </a:p>
            </c:txPr>
            <c:dLblPos val="t"/>
            <c:showVal val="1"/>
          </c:dLbls>
          <c:cat>
            <c:numRef>
              <c:f>Folha1!$A$2:$A$7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Folha1!$B$2:$B$7</c:f>
              <c:numCache>
                <c:formatCode>General</c:formatCode>
                <c:ptCount val="6"/>
                <c:pt idx="0">
                  <c:v>23.9</c:v>
                </c:pt>
                <c:pt idx="1">
                  <c:v>26.7</c:v>
                </c:pt>
                <c:pt idx="2">
                  <c:v>31</c:v>
                </c:pt>
                <c:pt idx="3">
                  <c:v>30.4</c:v>
                </c:pt>
                <c:pt idx="4">
                  <c:v>28.5</c:v>
                </c:pt>
                <c:pt idx="5">
                  <c:v>23.9</c:v>
                </c:pt>
              </c:numCache>
            </c:numRef>
          </c:val>
        </c:ser>
        <c:marker val="1"/>
        <c:axId val="47989888"/>
        <c:axId val="47990656"/>
      </c:lineChart>
      <c:catAx>
        <c:axId val="479898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pt-PT"/>
          </a:p>
        </c:txPr>
        <c:crossAx val="47990656"/>
        <c:crosses val="autoZero"/>
        <c:auto val="1"/>
        <c:lblAlgn val="ctr"/>
        <c:lblOffset val="100"/>
      </c:catAx>
      <c:valAx>
        <c:axId val="4799065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t-PT"/>
          </a:p>
        </c:txPr>
        <c:crossAx val="479898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t-P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23"/>
  <c:chart>
    <c:plotArea>
      <c:layout>
        <c:manualLayout>
          <c:layoutTarget val="inner"/>
          <c:xMode val="edge"/>
          <c:yMode val="edge"/>
          <c:x val="5.5668126579207805E-2"/>
          <c:y val="5.5375791578713494E-2"/>
          <c:w val="0.92525894166703149"/>
          <c:h val="0.70490315890826949"/>
        </c:manualLayout>
      </c:layout>
      <c:barChart>
        <c:barDir val="col"/>
        <c:grouping val="clustered"/>
        <c:ser>
          <c:idx val="0"/>
          <c:order val="0"/>
          <c:tx>
            <c:strRef>
              <c:f>Folha1!$B$1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9"/>
              <c:layout>
                <c:manualLayout>
                  <c:x val="-7.0270600462834284E-3"/>
                  <c:y val="-2.7557701922008675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Folha1!$A$2:$A$13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Folha1!$B$2:$B$13</c:f>
              <c:numCache>
                <c:formatCode>General</c:formatCode>
                <c:ptCount val="12"/>
                <c:pt idx="0">
                  <c:v>19</c:v>
                </c:pt>
                <c:pt idx="1">
                  <c:v>28</c:v>
                </c:pt>
                <c:pt idx="2">
                  <c:v>27</c:v>
                </c:pt>
                <c:pt idx="3">
                  <c:v>22</c:v>
                </c:pt>
                <c:pt idx="4">
                  <c:v>32</c:v>
                </c:pt>
                <c:pt idx="5">
                  <c:v>29</c:v>
                </c:pt>
                <c:pt idx="6">
                  <c:v>19</c:v>
                </c:pt>
                <c:pt idx="7">
                  <c:v>37</c:v>
                </c:pt>
                <c:pt idx="8">
                  <c:v>24</c:v>
                </c:pt>
                <c:pt idx="9">
                  <c:v>34</c:v>
                </c:pt>
                <c:pt idx="10">
                  <c:v>31</c:v>
                </c:pt>
                <c:pt idx="11">
                  <c:v>27</c:v>
                </c:pt>
              </c:numCache>
            </c:numRef>
          </c:val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9"/>
              <c:layout>
                <c:manualLayout>
                  <c:x val="9.8378840647967026E-3"/>
                  <c:y val="-2.7557701922008675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Folha1!$A$2:$A$13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Folha1!$C$2:$C$13</c:f>
              <c:numCache>
                <c:formatCode>General</c:formatCode>
                <c:ptCount val="12"/>
                <c:pt idx="0">
                  <c:v>24</c:v>
                </c:pt>
                <c:pt idx="1">
                  <c:v>17</c:v>
                </c:pt>
                <c:pt idx="2">
                  <c:v>22</c:v>
                </c:pt>
                <c:pt idx="3">
                  <c:v>31</c:v>
                </c:pt>
                <c:pt idx="4">
                  <c:v>30</c:v>
                </c:pt>
                <c:pt idx="5">
                  <c:v>35</c:v>
                </c:pt>
                <c:pt idx="6">
                  <c:v>34</c:v>
                </c:pt>
                <c:pt idx="7">
                  <c:v>21</c:v>
                </c:pt>
                <c:pt idx="8">
                  <c:v>25</c:v>
                </c:pt>
                <c:pt idx="9">
                  <c:v>34</c:v>
                </c:pt>
                <c:pt idx="10">
                  <c:v>31</c:v>
                </c:pt>
                <c:pt idx="11">
                  <c:v>19</c:v>
                </c:pt>
              </c:numCache>
            </c:numRef>
          </c:val>
        </c:ser>
        <c:ser>
          <c:idx val="2"/>
          <c:order val="2"/>
          <c:tx>
            <c:strRef>
              <c:f>Folha1!$D$1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1"/>
              <c:layout>
                <c:manualLayout>
                  <c:x val="-7.0270600462834284E-3"/>
                  <c:y val="4.7031811280228578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Folha1!$A$2:$A$13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Folha1!$D$2:$D$13</c:f>
              <c:numCache>
                <c:formatCode>General</c:formatCode>
                <c:ptCount val="12"/>
                <c:pt idx="0">
                  <c:v>28</c:v>
                </c:pt>
                <c:pt idx="1">
                  <c:v>23</c:v>
                </c:pt>
                <c:pt idx="2">
                  <c:v>30</c:v>
                </c:pt>
                <c:pt idx="3">
                  <c:v>30</c:v>
                </c:pt>
                <c:pt idx="4">
                  <c:v>20</c:v>
                </c:pt>
                <c:pt idx="5">
                  <c:v>25</c:v>
                </c:pt>
                <c:pt idx="6">
                  <c:v>23</c:v>
                </c:pt>
                <c:pt idx="7">
                  <c:v>29</c:v>
                </c:pt>
                <c:pt idx="8">
                  <c:v>23</c:v>
                </c:pt>
                <c:pt idx="9">
                  <c:v>13</c:v>
                </c:pt>
                <c:pt idx="10">
                  <c:v>26</c:v>
                </c:pt>
                <c:pt idx="11">
                  <c:v>31</c:v>
                </c:pt>
              </c:numCache>
            </c:numRef>
          </c:val>
        </c:ser>
        <c:ser>
          <c:idx val="3"/>
          <c:order val="3"/>
          <c:tx>
            <c:strRef>
              <c:f>Folha1!$E$1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1"/>
              <c:layout>
                <c:manualLayout>
                  <c:x val="9.8378840647968067E-3"/>
                  <c:y val="4.7031811280228578E-3"/>
                </c:manualLayout>
              </c:layout>
              <c:showVal val="1"/>
            </c:dLbl>
            <c:txPr>
              <a:bodyPr/>
              <a:lstStyle/>
              <a:p>
                <a:pPr algn="ctr">
                  <a:defRPr lang="pt-PT" sz="1400" b="1" i="0" u="none" strike="noStrike" kern="1200" baseline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Val val="1"/>
          </c:dLbls>
          <c:cat>
            <c:strRef>
              <c:f>Folha1!$A$2:$A$13</c:f>
              <c:strCache>
                <c:ptCount val="12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  <c:pt idx="6">
                  <c:v>Julho</c:v>
                </c:pt>
                <c:pt idx="7">
                  <c:v>Agosto</c:v>
                </c:pt>
                <c:pt idx="8">
                  <c:v>Setembro</c:v>
                </c:pt>
                <c:pt idx="9">
                  <c:v>Outubro</c:v>
                </c:pt>
                <c:pt idx="10">
                  <c:v>Novembro</c:v>
                </c:pt>
                <c:pt idx="11">
                  <c:v>Dezembro</c:v>
                </c:pt>
              </c:strCache>
            </c:strRef>
          </c:cat>
          <c:val>
            <c:numRef>
              <c:f>Folha1!$E$2:$E$13</c:f>
              <c:numCache>
                <c:formatCode>General</c:formatCode>
                <c:ptCount val="12"/>
                <c:pt idx="0">
                  <c:v>22</c:v>
                </c:pt>
                <c:pt idx="1">
                  <c:v>23</c:v>
                </c:pt>
                <c:pt idx="2">
                  <c:v>16</c:v>
                </c:pt>
                <c:pt idx="3">
                  <c:v>18</c:v>
                </c:pt>
                <c:pt idx="4">
                  <c:v>30</c:v>
                </c:pt>
                <c:pt idx="5">
                  <c:v>23</c:v>
                </c:pt>
                <c:pt idx="6">
                  <c:v>26</c:v>
                </c:pt>
                <c:pt idx="7">
                  <c:v>24</c:v>
                </c:pt>
                <c:pt idx="8">
                  <c:v>15</c:v>
                </c:pt>
                <c:pt idx="9">
                  <c:v>19</c:v>
                </c:pt>
                <c:pt idx="10">
                  <c:v>20</c:v>
                </c:pt>
                <c:pt idx="11">
                  <c:v>16</c:v>
                </c:pt>
              </c:numCache>
            </c:numRef>
          </c:val>
        </c:ser>
        <c:axId val="48009216"/>
        <c:axId val="48010752"/>
      </c:barChart>
      <c:catAx>
        <c:axId val="4800921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pt-PT"/>
          </a:p>
        </c:txPr>
        <c:crossAx val="48010752"/>
        <c:crosses val="autoZero"/>
        <c:auto val="1"/>
        <c:lblAlgn val="ctr"/>
        <c:lblOffset val="100"/>
      </c:catAx>
      <c:valAx>
        <c:axId val="4801075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pt-PT"/>
          </a:p>
        </c:txPr>
        <c:crossAx val="4800921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 b="1">
              <a:solidFill>
                <a:schemeClr val="bg1">
                  <a:lumMod val="50000"/>
                </a:schemeClr>
              </a:solidFill>
            </a:defRPr>
          </a:pPr>
          <a:endParaRPr lang="pt-PT"/>
        </a:p>
      </c:txPr>
    </c:legend>
    <c:plotVisOnly val="1"/>
  </c:chart>
  <c:txPr>
    <a:bodyPr/>
    <a:lstStyle/>
    <a:p>
      <a:pPr>
        <a:defRPr sz="1800"/>
      </a:pPr>
      <a:endParaRPr lang="pt-P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18"/>
  <c:chart>
    <c:plotArea>
      <c:layout>
        <c:manualLayout>
          <c:layoutTarget val="inner"/>
          <c:xMode val="edge"/>
          <c:yMode val="edge"/>
          <c:x val="6.6570185671235446E-2"/>
          <c:y val="3.772922134733158E-2"/>
          <c:w val="0.9164545056867891"/>
          <c:h val="0.76579790026246763"/>
        </c:manualLayout>
      </c:layout>
      <c:barChart>
        <c:barDir val="col"/>
        <c:grouping val="clustered"/>
        <c:ser>
          <c:idx val="0"/>
          <c:order val="0"/>
          <c:tx>
            <c:strRef>
              <c:f>Folha1!$B$1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6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rgbClr val="7F7F7F"/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Folha1!$A$2:$A$6</c:f>
              <c:strCache>
                <c:ptCount val="5"/>
                <c:pt idx="0">
                  <c:v>H. Sto António</c:v>
                </c:pt>
                <c:pt idx="1">
                  <c:v>H. São João</c:v>
                </c:pt>
                <c:pt idx="2">
                  <c:v>HUC</c:v>
                </c:pt>
                <c:pt idx="3">
                  <c:v>H. São José</c:v>
                </c:pt>
                <c:pt idx="4">
                  <c:v>H. Sta Maria</c:v>
                </c:pt>
              </c:strCache>
            </c:strRef>
          </c:cat>
          <c:val>
            <c:numRef>
              <c:f>Folha1!$B$2:$B$6</c:f>
              <c:numCache>
                <c:formatCode>General</c:formatCode>
                <c:ptCount val="5"/>
                <c:pt idx="0">
                  <c:v>54</c:v>
                </c:pt>
                <c:pt idx="1">
                  <c:v>42</c:v>
                </c:pt>
                <c:pt idx="2">
                  <c:v>112</c:v>
                </c:pt>
                <c:pt idx="3">
                  <c:v>85</c:v>
                </c:pt>
                <c:pt idx="4">
                  <c:v>36</c:v>
                </c:pt>
              </c:numCache>
            </c:numRef>
          </c:val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4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rgbClr val="7F7F7F"/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Folha1!$A$2:$A$6</c:f>
              <c:strCache>
                <c:ptCount val="5"/>
                <c:pt idx="0">
                  <c:v>H. Sto António</c:v>
                </c:pt>
                <c:pt idx="1">
                  <c:v>H. São João</c:v>
                </c:pt>
                <c:pt idx="2">
                  <c:v>HUC</c:v>
                </c:pt>
                <c:pt idx="3">
                  <c:v>H. São José</c:v>
                </c:pt>
                <c:pt idx="4">
                  <c:v>H. Sta Maria</c:v>
                </c:pt>
              </c:strCache>
            </c:strRef>
          </c:cat>
          <c:val>
            <c:numRef>
              <c:f>Folha1!$C$2:$C$6</c:f>
              <c:numCache>
                <c:formatCode>General</c:formatCode>
                <c:ptCount val="5"/>
                <c:pt idx="0">
                  <c:v>45</c:v>
                </c:pt>
                <c:pt idx="1">
                  <c:v>46</c:v>
                </c:pt>
                <c:pt idx="2">
                  <c:v>99</c:v>
                </c:pt>
                <c:pt idx="3">
                  <c:v>82</c:v>
                </c:pt>
                <c:pt idx="4">
                  <c:v>51</c:v>
                </c:pt>
              </c:numCache>
            </c:numRef>
          </c:val>
        </c:ser>
        <c:ser>
          <c:idx val="2"/>
          <c:order val="2"/>
          <c:tx>
            <c:strRef>
              <c:f>Folha1!$D$1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rgbClr val="7F7F7F"/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Folha1!$A$2:$A$6</c:f>
              <c:strCache>
                <c:ptCount val="5"/>
                <c:pt idx="0">
                  <c:v>H. Sto António</c:v>
                </c:pt>
                <c:pt idx="1">
                  <c:v>H. São João</c:v>
                </c:pt>
                <c:pt idx="2">
                  <c:v>HUC</c:v>
                </c:pt>
                <c:pt idx="3">
                  <c:v>H. São José</c:v>
                </c:pt>
                <c:pt idx="4">
                  <c:v>H. Sta Maria</c:v>
                </c:pt>
              </c:strCache>
            </c:strRef>
          </c:cat>
          <c:val>
            <c:numRef>
              <c:f>Folha1!$D$2:$D$6</c:f>
              <c:numCache>
                <c:formatCode>General</c:formatCode>
                <c:ptCount val="5"/>
                <c:pt idx="0">
                  <c:v>52</c:v>
                </c:pt>
                <c:pt idx="1">
                  <c:v>45</c:v>
                </c:pt>
                <c:pt idx="2">
                  <c:v>97</c:v>
                </c:pt>
                <c:pt idx="3">
                  <c:v>80</c:v>
                </c:pt>
                <c:pt idx="4">
                  <c:v>27</c:v>
                </c:pt>
              </c:numCache>
            </c:numRef>
          </c:val>
        </c:ser>
        <c:ser>
          <c:idx val="3"/>
          <c:order val="3"/>
          <c:tx>
            <c:strRef>
              <c:f>Folha1!$E$1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rgbClr val="7F7F7F"/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Folha1!$A$2:$A$6</c:f>
              <c:strCache>
                <c:ptCount val="5"/>
                <c:pt idx="0">
                  <c:v>H. Sto António</c:v>
                </c:pt>
                <c:pt idx="1">
                  <c:v>H. São João</c:v>
                </c:pt>
                <c:pt idx="2">
                  <c:v>HUC</c:v>
                </c:pt>
                <c:pt idx="3">
                  <c:v>H. São José</c:v>
                </c:pt>
                <c:pt idx="4">
                  <c:v>H. Sta Maria</c:v>
                </c:pt>
              </c:strCache>
            </c:strRef>
          </c:cat>
          <c:val>
            <c:numRef>
              <c:f>Folha1!$E$2:$E$6</c:f>
              <c:numCache>
                <c:formatCode>General</c:formatCode>
                <c:ptCount val="5"/>
                <c:pt idx="0">
                  <c:v>38</c:v>
                </c:pt>
                <c:pt idx="1">
                  <c:v>42</c:v>
                </c:pt>
                <c:pt idx="2">
                  <c:v>88</c:v>
                </c:pt>
                <c:pt idx="3">
                  <c:v>54</c:v>
                </c:pt>
                <c:pt idx="4">
                  <c:v>30</c:v>
                </c:pt>
              </c:numCache>
            </c:numRef>
          </c:val>
        </c:ser>
        <c:axId val="48335872"/>
        <c:axId val="48349952"/>
      </c:barChart>
      <c:catAx>
        <c:axId val="4833587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7F7F7F"/>
                </a:solidFill>
              </a:defRPr>
            </a:pPr>
            <a:endParaRPr lang="pt-PT"/>
          </a:p>
        </c:txPr>
        <c:crossAx val="48349952"/>
        <c:crosses val="autoZero"/>
        <c:auto val="1"/>
        <c:lblAlgn val="ctr"/>
        <c:lblOffset val="100"/>
      </c:catAx>
      <c:valAx>
        <c:axId val="4834995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 i="0">
                <a:solidFill>
                  <a:srgbClr val="7F7F7F"/>
                </a:solidFill>
              </a:defRPr>
            </a:pPr>
            <a:endParaRPr lang="pt-PT"/>
          </a:p>
        </c:txPr>
        <c:crossAx val="4833587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 b="1">
              <a:solidFill>
                <a:srgbClr val="7F7F7F"/>
              </a:solidFill>
            </a:defRPr>
          </a:pPr>
          <a:endParaRPr lang="pt-PT"/>
        </a:p>
      </c:txPr>
    </c:legend>
    <c:plotVisOnly val="1"/>
  </c:chart>
  <c:txPr>
    <a:bodyPr/>
    <a:lstStyle/>
    <a:p>
      <a:pPr>
        <a:defRPr sz="1800"/>
      </a:pPr>
      <a:endParaRPr lang="pt-P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style val="18"/>
  <c:chart>
    <c:plotArea>
      <c:layout>
        <c:manualLayout>
          <c:layoutTarget val="inner"/>
          <c:xMode val="edge"/>
          <c:yMode val="edge"/>
          <c:x val="6.6570185671235446E-2"/>
          <c:y val="3.772922134733158E-2"/>
          <c:w val="0.9164545056867891"/>
          <c:h val="0.76579790026246763"/>
        </c:manualLayout>
      </c:layout>
      <c:barChart>
        <c:barDir val="col"/>
        <c:grouping val="clustered"/>
        <c:ser>
          <c:idx val="0"/>
          <c:order val="0"/>
          <c:tx>
            <c:strRef>
              <c:f>Folha1!$B$1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6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rgbClr val="7F7F7F"/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Folha1!$A$2:$A$4</c:f>
              <c:strCache>
                <c:ptCount val="3"/>
                <c:pt idx="0">
                  <c:v>Norte</c:v>
                </c:pt>
                <c:pt idx="1">
                  <c:v>Centro</c:v>
                </c:pt>
                <c:pt idx="2">
                  <c:v>Sul</c:v>
                </c:pt>
              </c:strCache>
            </c:strRef>
          </c:cat>
          <c:val>
            <c:numRef>
              <c:f>Folha1!$B$2:$B$4</c:f>
              <c:numCache>
                <c:formatCode>General</c:formatCode>
                <c:ptCount val="3"/>
                <c:pt idx="0">
                  <c:v>96</c:v>
                </c:pt>
                <c:pt idx="1">
                  <c:v>112</c:v>
                </c:pt>
                <c:pt idx="2">
                  <c:v>121</c:v>
                </c:pt>
              </c:numCache>
            </c:numRef>
          </c:val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4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rgbClr val="7F7F7F"/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Folha1!$A$2:$A$4</c:f>
              <c:strCache>
                <c:ptCount val="3"/>
                <c:pt idx="0">
                  <c:v>Norte</c:v>
                </c:pt>
                <c:pt idx="1">
                  <c:v>Centro</c:v>
                </c:pt>
                <c:pt idx="2">
                  <c:v>Sul</c:v>
                </c:pt>
              </c:strCache>
            </c:strRef>
          </c:cat>
          <c:val>
            <c:numRef>
              <c:f>Folha1!$C$2:$C$4</c:f>
              <c:numCache>
                <c:formatCode>General</c:formatCode>
                <c:ptCount val="3"/>
                <c:pt idx="0">
                  <c:v>91</c:v>
                </c:pt>
                <c:pt idx="1">
                  <c:v>99</c:v>
                </c:pt>
                <c:pt idx="2">
                  <c:v>133</c:v>
                </c:pt>
              </c:numCache>
            </c:numRef>
          </c:val>
        </c:ser>
        <c:ser>
          <c:idx val="2"/>
          <c:order val="2"/>
          <c:tx>
            <c:strRef>
              <c:f>Folha1!$D$1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rgbClr val="7F7F7F"/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Folha1!$A$2:$A$4</c:f>
              <c:strCache>
                <c:ptCount val="3"/>
                <c:pt idx="0">
                  <c:v>Norte</c:v>
                </c:pt>
                <c:pt idx="1">
                  <c:v>Centro</c:v>
                </c:pt>
                <c:pt idx="2">
                  <c:v>Sul</c:v>
                </c:pt>
              </c:strCache>
            </c:strRef>
          </c:cat>
          <c:val>
            <c:numRef>
              <c:f>Folha1!$D$2:$D$4</c:f>
              <c:numCache>
                <c:formatCode>General</c:formatCode>
                <c:ptCount val="3"/>
                <c:pt idx="0">
                  <c:v>97</c:v>
                </c:pt>
                <c:pt idx="1">
                  <c:v>97</c:v>
                </c:pt>
                <c:pt idx="2">
                  <c:v>107</c:v>
                </c:pt>
              </c:numCache>
            </c:numRef>
          </c:val>
        </c:ser>
        <c:ser>
          <c:idx val="3"/>
          <c:order val="3"/>
          <c:tx>
            <c:strRef>
              <c:f>Folha1!$E$1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rgbClr val="7F7F7F"/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Folha1!$A$2:$A$4</c:f>
              <c:strCache>
                <c:ptCount val="3"/>
                <c:pt idx="0">
                  <c:v>Norte</c:v>
                </c:pt>
                <c:pt idx="1">
                  <c:v>Centro</c:v>
                </c:pt>
                <c:pt idx="2">
                  <c:v>Sul</c:v>
                </c:pt>
              </c:strCache>
            </c:strRef>
          </c:cat>
          <c:val>
            <c:numRef>
              <c:f>Folha1!$E$2:$E$4</c:f>
              <c:numCache>
                <c:formatCode>General</c:formatCode>
                <c:ptCount val="3"/>
                <c:pt idx="0">
                  <c:v>80</c:v>
                </c:pt>
                <c:pt idx="1">
                  <c:v>88</c:v>
                </c:pt>
                <c:pt idx="2">
                  <c:v>84</c:v>
                </c:pt>
              </c:numCache>
            </c:numRef>
          </c:val>
        </c:ser>
        <c:axId val="95988352"/>
        <c:axId val="99328384"/>
      </c:barChart>
      <c:catAx>
        <c:axId val="9598835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7F7F7F"/>
                </a:solidFill>
              </a:defRPr>
            </a:pPr>
            <a:endParaRPr lang="pt-PT"/>
          </a:p>
        </c:txPr>
        <c:crossAx val="99328384"/>
        <c:crosses val="autoZero"/>
        <c:auto val="1"/>
        <c:lblAlgn val="ctr"/>
        <c:lblOffset val="100"/>
      </c:catAx>
      <c:valAx>
        <c:axId val="9932838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7F7F7F"/>
                </a:solidFill>
              </a:defRPr>
            </a:pPr>
            <a:endParaRPr lang="pt-PT"/>
          </a:p>
        </c:txPr>
        <c:crossAx val="95988352"/>
        <c:crosses val="autoZero"/>
        <c:crossBetween val="between"/>
      </c:valAx>
    </c:plotArea>
    <c:legend>
      <c:legendPos val="b"/>
      <c:txPr>
        <a:bodyPr/>
        <a:lstStyle/>
        <a:p>
          <a:pPr>
            <a:defRPr sz="1400" b="1">
              <a:solidFill>
                <a:srgbClr val="7F7F7F"/>
              </a:solidFill>
            </a:defRPr>
          </a:pPr>
          <a:endParaRPr lang="pt-PT"/>
        </a:p>
      </c:txPr>
    </c:legend>
    <c:plotVisOnly val="1"/>
  </c:chart>
  <c:txPr>
    <a:bodyPr/>
    <a:lstStyle/>
    <a:p>
      <a:pPr>
        <a:defRPr sz="1800"/>
      </a:pPr>
      <a:endParaRPr lang="pt-P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style val="18"/>
  <c:chart>
    <c:plotArea>
      <c:layout>
        <c:manualLayout>
          <c:layoutTarget val="inner"/>
          <c:xMode val="edge"/>
          <c:yMode val="edge"/>
          <c:x val="5.4471420239137598E-2"/>
          <c:y val="3.772922134733158E-2"/>
          <c:w val="0.92539357927481292"/>
          <c:h val="0.8204210775522297"/>
        </c:manualLayout>
      </c:layout>
      <c:barChart>
        <c:barDir val="col"/>
        <c:grouping val="stacked"/>
        <c:ser>
          <c:idx val="0"/>
          <c:order val="0"/>
          <c:tx>
            <c:strRef>
              <c:f>Folha1!$B$1</c:f>
              <c:strCache>
                <c:ptCount val="1"/>
                <c:pt idx="0">
                  <c:v>H. com GCCT</c:v>
                </c:pt>
              </c:strCache>
            </c:strRef>
          </c:tx>
          <c:spPr>
            <a:solidFill>
              <a:schemeClr val="accent6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Folha1!$A$2:$A$6</c:f>
              <c:strCache>
                <c:ptCount val="5"/>
                <c:pt idx="0">
                  <c:v>H. Sto António</c:v>
                </c:pt>
                <c:pt idx="1">
                  <c:v>H. São João</c:v>
                </c:pt>
                <c:pt idx="2">
                  <c:v>HUC</c:v>
                </c:pt>
                <c:pt idx="3">
                  <c:v>H. São José</c:v>
                </c:pt>
                <c:pt idx="4">
                  <c:v>H. Sta Maria</c:v>
                </c:pt>
              </c:strCache>
            </c:strRef>
          </c:cat>
          <c:val>
            <c:numRef>
              <c:f>Folha1!$B$2:$B$6</c:f>
              <c:numCache>
                <c:formatCode>General</c:formatCode>
                <c:ptCount val="5"/>
                <c:pt idx="0">
                  <c:v>13</c:v>
                </c:pt>
                <c:pt idx="1">
                  <c:v>40</c:v>
                </c:pt>
                <c:pt idx="2">
                  <c:v>43</c:v>
                </c:pt>
                <c:pt idx="3">
                  <c:v>23</c:v>
                </c:pt>
                <c:pt idx="4">
                  <c:v>23</c:v>
                </c:pt>
              </c:numCache>
            </c:numRef>
          </c:val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H. da rede</c:v>
                </c:pt>
              </c:strCache>
            </c:strRef>
          </c:tx>
          <c:spPr>
            <a:solidFill>
              <a:schemeClr val="accent1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Folha1!$A$2:$A$6</c:f>
              <c:strCache>
                <c:ptCount val="5"/>
                <c:pt idx="0">
                  <c:v>H. Sto António</c:v>
                </c:pt>
                <c:pt idx="1">
                  <c:v>H. São João</c:v>
                </c:pt>
                <c:pt idx="2">
                  <c:v>HUC</c:v>
                </c:pt>
                <c:pt idx="3">
                  <c:v>H. São José</c:v>
                </c:pt>
                <c:pt idx="4">
                  <c:v>H. Sta Maria</c:v>
                </c:pt>
              </c:strCache>
            </c:strRef>
          </c:cat>
          <c:val>
            <c:numRef>
              <c:f>Folha1!$C$2:$C$6</c:f>
              <c:numCache>
                <c:formatCode>General</c:formatCode>
                <c:ptCount val="5"/>
                <c:pt idx="0">
                  <c:v>25</c:v>
                </c:pt>
                <c:pt idx="1">
                  <c:v>2</c:v>
                </c:pt>
                <c:pt idx="2">
                  <c:v>45</c:v>
                </c:pt>
                <c:pt idx="3">
                  <c:v>31</c:v>
                </c:pt>
                <c:pt idx="4">
                  <c:v>7</c:v>
                </c:pt>
              </c:numCache>
            </c:numRef>
          </c:val>
        </c:ser>
        <c:gapWidth val="100"/>
        <c:overlap val="100"/>
        <c:axId val="93730688"/>
        <c:axId val="93732224"/>
      </c:barChart>
      <c:catAx>
        <c:axId val="9373068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7F7F7F"/>
                </a:solidFill>
              </a:defRPr>
            </a:pPr>
            <a:endParaRPr lang="pt-PT"/>
          </a:p>
        </c:txPr>
        <c:crossAx val="93732224"/>
        <c:crosses val="autoZero"/>
        <c:auto val="1"/>
        <c:lblAlgn val="ctr"/>
        <c:lblOffset val="100"/>
      </c:catAx>
      <c:valAx>
        <c:axId val="9373222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7F7F7F"/>
                </a:solidFill>
              </a:defRPr>
            </a:pPr>
            <a:endParaRPr lang="pt-PT"/>
          </a:p>
        </c:txPr>
        <c:crossAx val="93730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319833284728282"/>
          <c:y val="2.6506314113246672E-2"/>
          <c:w val="0.17969412307541421"/>
          <c:h val="0.14364772961734409"/>
        </c:manualLayout>
      </c:layout>
      <c:txPr>
        <a:bodyPr/>
        <a:lstStyle/>
        <a:p>
          <a:pPr>
            <a:defRPr sz="1400" b="1">
              <a:solidFill>
                <a:srgbClr val="7F7F7F"/>
              </a:solidFill>
            </a:defRPr>
          </a:pPr>
          <a:endParaRPr lang="pt-PT"/>
        </a:p>
      </c:txPr>
    </c:legend>
    <c:plotVisOnly val="1"/>
  </c:chart>
  <c:txPr>
    <a:bodyPr/>
    <a:lstStyle/>
    <a:p>
      <a:pPr>
        <a:defRPr sz="1800"/>
      </a:pPr>
      <a:endParaRPr lang="pt-PT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18"/>
  <c:chart>
    <c:plotArea>
      <c:layout>
        <c:manualLayout>
          <c:layoutTarget val="inner"/>
          <c:xMode val="edge"/>
          <c:yMode val="edge"/>
          <c:x val="6.6570185671235446E-2"/>
          <c:y val="3.772922134733158E-2"/>
          <c:w val="0.9164545056867891"/>
          <c:h val="0.7384301648475835"/>
        </c:manualLayout>
      </c:layout>
      <c:barChart>
        <c:barDir val="col"/>
        <c:grouping val="clustered"/>
        <c:ser>
          <c:idx val="0"/>
          <c:order val="0"/>
          <c:tx>
            <c:strRef>
              <c:f>Folha1!$B$1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6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rgbClr val="7F7F7F"/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Folha1!$A$2:$A$6</c:f>
              <c:strCache>
                <c:ptCount val="5"/>
                <c:pt idx="0">
                  <c:v>H. Sto António</c:v>
                </c:pt>
                <c:pt idx="1">
                  <c:v>H. São João</c:v>
                </c:pt>
                <c:pt idx="2">
                  <c:v>HUC</c:v>
                </c:pt>
                <c:pt idx="3">
                  <c:v>H. São José</c:v>
                </c:pt>
                <c:pt idx="4">
                  <c:v>H. Sta Maria</c:v>
                </c:pt>
              </c:strCache>
            </c:strRef>
          </c:cat>
          <c:val>
            <c:numRef>
              <c:f>Folha1!$B$2:$B$6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11</c:v>
                </c:pt>
                <c:pt idx="3">
                  <c:v>16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4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rgbClr val="7F7F7F"/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Folha1!$A$2:$A$6</c:f>
              <c:strCache>
                <c:ptCount val="5"/>
                <c:pt idx="0">
                  <c:v>H. Sto António</c:v>
                </c:pt>
                <c:pt idx="1">
                  <c:v>H. São João</c:v>
                </c:pt>
                <c:pt idx="2">
                  <c:v>HUC</c:v>
                </c:pt>
                <c:pt idx="3">
                  <c:v>H. São José</c:v>
                </c:pt>
                <c:pt idx="4">
                  <c:v>H. Sta Maria</c:v>
                </c:pt>
              </c:strCache>
            </c:strRef>
          </c:cat>
          <c:val>
            <c:numRef>
              <c:f>Folha1!$C$2:$C$6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11</c:v>
                </c:pt>
                <c:pt idx="3">
                  <c:v>12</c:v>
                </c:pt>
                <c:pt idx="4">
                  <c:v>6</c:v>
                </c:pt>
              </c:numCache>
            </c:numRef>
          </c:val>
        </c:ser>
        <c:ser>
          <c:idx val="2"/>
          <c:order val="2"/>
          <c:tx>
            <c:strRef>
              <c:f>Folha1!$D$1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rgbClr val="7F7F7F"/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Folha1!$A$2:$A$6</c:f>
              <c:strCache>
                <c:ptCount val="5"/>
                <c:pt idx="0">
                  <c:v>H. Sto António</c:v>
                </c:pt>
                <c:pt idx="1">
                  <c:v>H. São João</c:v>
                </c:pt>
                <c:pt idx="2">
                  <c:v>HUC</c:v>
                </c:pt>
                <c:pt idx="3">
                  <c:v>H. São José</c:v>
                </c:pt>
                <c:pt idx="4">
                  <c:v>H. Sta Maria</c:v>
                </c:pt>
              </c:strCache>
            </c:strRef>
          </c:cat>
          <c:val>
            <c:numRef>
              <c:f>Folha1!$D$2:$D$6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11</c:v>
                </c:pt>
                <c:pt idx="3">
                  <c:v>14</c:v>
                </c:pt>
                <c:pt idx="4">
                  <c:v>4</c:v>
                </c:pt>
              </c:numCache>
            </c:numRef>
          </c:val>
        </c:ser>
        <c:ser>
          <c:idx val="3"/>
          <c:order val="3"/>
          <c:tx>
            <c:strRef>
              <c:f>Folha1!$E$1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rgbClr val="7F7F7F"/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Folha1!$A$2:$A$6</c:f>
              <c:strCache>
                <c:ptCount val="5"/>
                <c:pt idx="0">
                  <c:v>H. Sto António</c:v>
                </c:pt>
                <c:pt idx="1">
                  <c:v>H. São João</c:v>
                </c:pt>
                <c:pt idx="2">
                  <c:v>HUC</c:v>
                </c:pt>
                <c:pt idx="3">
                  <c:v>H. São José</c:v>
                </c:pt>
                <c:pt idx="4">
                  <c:v>H. Sta Maria</c:v>
                </c:pt>
              </c:strCache>
            </c:strRef>
          </c:cat>
          <c:val>
            <c:numRef>
              <c:f>Folha1!$E$2:$E$6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11</c:v>
                </c:pt>
                <c:pt idx="3">
                  <c:v>11</c:v>
                </c:pt>
                <c:pt idx="4">
                  <c:v>4</c:v>
                </c:pt>
              </c:numCache>
            </c:numRef>
          </c:val>
        </c:ser>
        <c:axId val="96005504"/>
        <c:axId val="97072256"/>
      </c:barChart>
      <c:catAx>
        <c:axId val="9600550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7F7F7F"/>
                </a:solidFill>
              </a:defRPr>
            </a:pPr>
            <a:endParaRPr lang="pt-PT"/>
          </a:p>
        </c:txPr>
        <c:crossAx val="97072256"/>
        <c:crosses val="autoZero"/>
        <c:auto val="1"/>
        <c:lblAlgn val="ctr"/>
        <c:lblOffset val="100"/>
      </c:catAx>
      <c:valAx>
        <c:axId val="9707225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7F7F7F"/>
                </a:solidFill>
              </a:defRPr>
            </a:pPr>
            <a:endParaRPr lang="pt-PT"/>
          </a:p>
        </c:txPr>
        <c:crossAx val="96005504"/>
        <c:crosses val="autoZero"/>
        <c:crossBetween val="between"/>
      </c:valAx>
    </c:plotArea>
    <c:legend>
      <c:legendPos val="b"/>
      <c:txPr>
        <a:bodyPr/>
        <a:lstStyle/>
        <a:p>
          <a:pPr>
            <a:defRPr sz="1400" b="1">
              <a:solidFill>
                <a:srgbClr val="7F7F7F"/>
              </a:solidFill>
            </a:defRPr>
          </a:pPr>
          <a:endParaRPr lang="pt-PT"/>
        </a:p>
      </c:txPr>
    </c:legend>
    <c:plotVisOnly val="1"/>
  </c:chart>
  <c:txPr>
    <a:bodyPr/>
    <a:lstStyle/>
    <a:p>
      <a:pPr>
        <a:defRPr sz="1800"/>
      </a:pPr>
      <a:endParaRPr lang="pt-PT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style val="18"/>
  <c:chart>
    <c:plotArea>
      <c:layout>
        <c:manualLayout>
          <c:layoutTarget val="inner"/>
          <c:xMode val="edge"/>
          <c:yMode val="edge"/>
          <c:x val="5.5668126579207805E-2"/>
          <c:y val="4.5676790401199853E-2"/>
          <c:w val="0.92525894166703149"/>
          <c:h val="0.78286296281544998"/>
        </c:manualLayout>
      </c:layout>
      <c:barChart>
        <c:barDir val="col"/>
        <c:grouping val="clustered"/>
        <c:ser>
          <c:idx val="0"/>
          <c:order val="0"/>
          <c:tx>
            <c:strRef>
              <c:f>Folha1!$B$1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6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rgbClr val="7F7F7F"/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Folha1!$A$2:$A$10</c:f>
              <c:strCache>
                <c:ptCount val="9"/>
                <c:pt idx="0">
                  <c:v>AVC Hemorrágico</c:v>
                </c:pt>
                <c:pt idx="1">
                  <c:v>Outra</c:v>
                </c:pt>
                <c:pt idx="2">
                  <c:v>AVC Isquémico</c:v>
                </c:pt>
                <c:pt idx="3">
                  <c:v>Anóxia</c:v>
                </c:pt>
                <c:pt idx="4">
                  <c:v>Tumor</c:v>
                </c:pt>
                <c:pt idx="5">
                  <c:v>TCE - outro</c:v>
                </c:pt>
                <c:pt idx="6">
                  <c:v>TCE - acid. Viação</c:v>
                </c:pt>
                <c:pt idx="7">
                  <c:v>TCE - tiro/agressão</c:v>
                </c:pt>
                <c:pt idx="8">
                  <c:v>TCE - acid. Trabalho</c:v>
                </c:pt>
              </c:strCache>
            </c:strRef>
          </c:cat>
          <c:val>
            <c:numRef>
              <c:f>Folha1!$B$2:$B$10</c:f>
              <c:numCache>
                <c:formatCode>General</c:formatCode>
                <c:ptCount val="9"/>
                <c:pt idx="0">
                  <c:v>162</c:v>
                </c:pt>
                <c:pt idx="1">
                  <c:v>33</c:v>
                </c:pt>
                <c:pt idx="2">
                  <c:v>21</c:v>
                </c:pt>
                <c:pt idx="3">
                  <c:v>14</c:v>
                </c:pt>
                <c:pt idx="4">
                  <c:v>2</c:v>
                </c:pt>
                <c:pt idx="5">
                  <c:v>48</c:v>
                </c:pt>
                <c:pt idx="6">
                  <c:v>31</c:v>
                </c:pt>
                <c:pt idx="7">
                  <c:v>10</c:v>
                </c:pt>
                <c:pt idx="8">
                  <c:v>8</c:v>
                </c:pt>
              </c:numCache>
            </c:numRef>
          </c:val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4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rgbClr val="7F7F7F"/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Folha1!$A$2:$A$10</c:f>
              <c:strCache>
                <c:ptCount val="9"/>
                <c:pt idx="0">
                  <c:v>AVC Hemorrágico</c:v>
                </c:pt>
                <c:pt idx="1">
                  <c:v>Outra</c:v>
                </c:pt>
                <c:pt idx="2">
                  <c:v>AVC Isquémico</c:v>
                </c:pt>
                <c:pt idx="3">
                  <c:v>Anóxia</c:v>
                </c:pt>
                <c:pt idx="4">
                  <c:v>Tumor</c:v>
                </c:pt>
                <c:pt idx="5">
                  <c:v>TCE - outro</c:v>
                </c:pt>
                <c:pt idx="6">
                  <c:v>TCE - acid. Viação</c:v>
                </c:pt>
                <c:pt idx="7">
                  <c:v>TCE - tiro/agressão</c:v>
                </c:pt>
                <c:pt idx="8">
                  <c:v>TCE - acid. Trabalho</c:v>
                </c:pt>
              </c:strCache>
            </c:strRef>
          </c:cat>
          <c:val>
            <c:numRef>
              <c:f>Folha1!$C$2:$C$10</c:f>
              <c:numCache>
                <c:formatCode>General</c:formatCode>
                <c:ptCount val="9"/>
                <c:pt idx="0">
                  <c:v>161</c:v>
                </c:pt>
                <c:pt idx="1">
                  <c:v>35</c:v>
                </c:pt>
                <c:pt idx="2">
                  <c:v>31</c:v>
                </c:pt>
                <c:pt idx="3">
                  <c:v>11</c:v>
                </c:pt>
                <c:pt idx="4">
                  <c:v>1</c:v>
                </c:pt>
                <c:pt idx="5">
                  <c:v>42</c:v>
                </c:pt>
                <c:pt idx="6">
                  <c:v>32</c:v>
                </c:pt>
                <c:pt idx="7">
                  <c:v>7</c:v>
                </c:pt>
                <c:pt idx="8">
                  <c:v>3</c:v>
                </c:pt>
              </c:numCache>
            </c:numRef>
          </c:val>
        </c:ser>
        <c:ser>
          <c:idx val="2"/>
          <c:order val="2"/>
          <c:tx>
            <c:strRef>
              <c:f>Folha1!$D$1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rgbClr val="7F7F7F"/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Folha1!$A$2:$A$10</c:f>
              <c:strCache>
                <c:ptCount val="9"/>
                <c:pt idx="0">
                  <c:v>AVC Hemorrágico</c:v>
                </c:pt>
                <c:pt idx="1">
                  <c:v>Outra</c:v>
                </c:pt>
                <c:pt idx="2">
                  <c:v>AVC Isquémico</c:v>
                </c:pt>
                <c:pt idx="3">
                  <c:v>Anóxia</c:v>
                </c:pt>
                <c:pt idx="4">
                  <c:v>Tumor</c:v>
                </c:pt>
                <c:pt idx="5">
                  <c:v>TCE - outro</c:v>
                </c:pt>
                <c:pt idx="6">
                  <c:v>TCE - acid. Viação</c:v>
                </c:pt>
                <c:pt idx="7">
                  <c:v>TCE - tiro/agressão</c:v>
                </c:pt>
                <c:pt idx="8">
                  <c:v>TCE - acid. Trabalho</c:v>
                </c:pt>
              </c:strCache>
            </c:strRef>
          </c:cat>
          <c:val>
            <c:numRef>
              <c:f>Folha1!$D$2:$D$10</c:f>
              <c:numCache>
                <c:formatCode>General</c:formatCode>
                <c:ptCount val="9"/>
                <c:pt idx="0">
                  <c:v>143</c:v>
                </c:pt>
                <c:pt idx="1">
                  <c:v>25</c:v>
                </c:pt>
                <c:pt idx="2">
                  <c:v>26</c:v>
                </c:pt>
                <c:pt idx="3">
                  <c:v>10</c:v>
                </c:pt>
                <c:pt idx="4">
                  <c:v>2</c:v>
                </c:pt>
                <c:pt idx="5">
                  <c:v>53</c:v>
                </c:pt>
                <c:pt idx="6">
                  <c:v>29</c:v>
                </c:pt>
                <c:pt idx="7">
                  <c:v>12</c:v>
                </c:pt>
                <c:pt idx="8">
                  <c:v>1</c:v>
                </c:pt>
              </c:numCache>
            </c:numRef>
          </c:val>
        </c:ser>
        <c:ser>
          <c:idx val="3"/>
          <c:order val="3"/>
          <c:tx>
            <c:strRef>
              <c:f>Folha1!$E$1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1"/>
            </a:solidFill>
          </c:spPr>
          <c:dLbls>
            <c:txPr>
              <a:bodyPr/>
              <a:lstStyle/>
              <a:p>
                <a:pPr>
                  <a:defRPr sz="1400" b="1">
                    <a:solidFill>
                      <a:srgbClr val="7F7F7F"/>
                    </a:solidFill>
                  </a:defRPr>
                </a:pPr>
                <a:endParaRPr lang="pt-PT"/>
              </a:p>
            </c:txPr>
            <c:showVal val="1"/>
          </c:dLbls>
          <c:cat>
            <c:strRef>
              <c:f>Folha1!$A$2:$A$10</c:f>
              <c:strCache>
                <c:ptCount val="9"/>
                <c:pt idx="0">
                  <c:v>AVC Hemorrágico</c:v>
                </c:pt>
                <c:pt idx="1">
                  <c:v>Outra</c:v>
                </c:pt>
                <c:pt idx="2">
                  <c:v>AVC Isquémico</c:v>
                </c:pt>
                <c:pt idx="3">
                  <c:v>Anóxia</c:v>
                </c:pt>
                <c:pt idx="4">
                  <c:v>Tumor</c:v>
                </c:pt>
                <c:pt idx="5">
                  <c:v>TCE - outro</c:v>
                </c:pt>
                <c:pt idx="6">
                  <c:v>TCE - acid. Viação</c:v>
                </c:pt>
                <c:pt idx="7">
                  <c:v>TCE - tiro/agressão</c:v>
                </c:pt>
                <c:pt idx="8">
                  <c:v>TCE - acid. Trabalho</c:v>
                </c:pt>
              </c:strCache>
            </c:strRef>
          </c:cat>
          <c:val>
            <c:numRef>
              <c:f>Folha1!$E$2:$E$10</c:f>
              <c:numCache>
                <c:formatCode>General</c:formatCode>
                <c:ptCount val="9"/>
                <c:pt idx="0">
                  <c:v>135</c:v>
                </c:pt>
                <c:pt idx="1">
                  <c:v>13</c:v>
                </c:pt>
                <c:pt idx="2">
                  <c:v>23</c:v>
                </c:pt>
                <c:pt idx="3">
                  <c:v>7</c:v>
                </c:pt>
                <c:pt idx="4">
                  <c:v>0</c:v>
                </c:pt>
                <c:pt idx="5">
                  <c:v>35</c:v>
                </c:pt>
                <c:pt idx="6">
                  <c:v>26</c:v>
                </c:pt>
                <c:pt idx="7">
                  <c:v>8</c:v>
                </c:pt>
                <c:pt idx="8">
                  <c:v>5</c:v>
                </c:pt>
              </c:numCache>
            </c:numRef>
          </c:val>
        </c:ser>
        <c:axId val="99300864"/>
        <c:axId val="99302400"/>
      </c:barChart>
      <c:catAx>
        <c:axId val="99300864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>
                <a:solidFill>
                  <a:srgbClr val="7F7F7F"/>
                </a:solidFill>
              </a:defRPr>
            </a:pPr>
            <a:endParaRPr lang="pt-PT"/>
          </a:p>
        </c:txPr>
        <c:crossAx val="99302400"/>
        <c:crosses val="autoZero"/>
        <c:auto val="1"/>
        <c:lblAlgn val="ctr"/>
        <c:lblOffset val="100"/>
      </c:catAx>
      <c:valAx>
        <c:axId val="9930240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7F7F7F"/>
                </a:solidFill>
              </a:defRPr>
            </a:pPr>
            <a:endParaRPr lang="pt-PT"/>
          </a:p>
        </c:txPr>
        <c:crossAx val="993008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4761865704287425"/>
          <c:y val="0.31317979919442746"/>
          <c:w val="0.32629753718824878"/>
          <c:h val="7.5889366590294965E-2"/>
        </c:manualLayout>
      </c:layout>
      <c:txPr>
        <a:bodyPr/>
        <a:lstStyle/>
        <a:p>
          <a:pPr>
            <a:defRPr sz="1400" b="1">
              <a:solidFill>
                <a:srgbClr val="7F7F7F"/>
              </a:solidFill>
            </a:defRPr>
          </a:pPr>
          <a:endParaRPr lang="pt-PT"/>
        </a:p>
      </c:txPr>
    </c:legend>
    <c:plotVisOnly val="1"/>
  </c:chart>
  <c:txPr>
    <a:bodyPr/>
    <a:lstStyle/>
    <a:p>
      <a:pPr>
        <a:defRPr sz="1800"/>
      </a:pPr>
      <a:endParaRPr lang="pt-PT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D6C98-9214-487C-BECC-65F80B07A00C}" type="datetimeFigureOut">
              <a:rPr lang="pt-PT" smtClean="0"/>
              <a:pPr/>
              <a:t>27-02-2013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417F3-AFE3-486A-9244-B85FF645619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056F0-E7CB-40F7-A343-9E61840FBCA2}" type="datetimeFigureOut">
              <a:rPr lang="pt-PT" smtClean="0"/>
              <a:pPr/>
              <a:t>27-02-2013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A99E2-5664-4CE4-A64F-F727560EAA2A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43440-58DE-4364-8E00-BA9746CC8309}" type="datetime1">
              <a:rPr lang="pt-PT" smtClean="0"/>
              <a:pPr/>
              <a:t>27-02-2013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Autoridade para os Serviços de Sangue e da Transplantação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B04E-40D6-43A2-B4CD-AC185F89824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C5C9-5FD7-4921-ADB9-733A220EC072}" type="datetime1">
              <a:rPr lang="pt-PT" smtClean="0"/>
              <a:pPr/>
              <a:t>27-02-2013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Autoridade para os Serviços de Sangue e da Transplantação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B04E-40D6-43A2-B4CD-AC185F89824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78C5-D2D0-4245-A450-D0F4C8BDD1C5}" type="datetime1">
              <a:rPr lang="pt-PT" smtClean="0"/>
              <a:pPr/>
              <a:t>27-02-2013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Autoridade para os Serviços de Sangue e da Transplantação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B04E-40D6-43A2-B4CD-AC185F89824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3D2E-7F8C-415D-8BF1-7235780E65FB}" type="datetime1">
              <a:rPr lang="pt-PT" smtClean="0"/>
              <a:pPr/>
              <a:t>27-02-2013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Autoridade para os Serviços de Sangue e da Transplantação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B04E-40D6-43A2-B4CD-AC185F89824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BCED-C174-4282-AD48-1D1067257DF1}" type="datetime1">
              <a:rPr lang="pt-PT" smtClean="0"/>
              <a:pPr/>
              <a:t>27-02-2013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Autoridade para os Serviços de Sangue e da Transplantação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B04E-40D6-43A2-B4CD-AC185F89824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AA3D4-E751-4683-9385-1F4A5B0DF532}" type="datetime1">
              <a:rPr lang="pt-PT" smtClean="0"/>
              <a:pPr/>
              <a:t>27-02-2013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Autoridade para os Serviços de Sangue e da Transplantação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B04E-40D6-43A2-B4CD-AC185F89824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DA620-0C7E-4038-81D5-9359FC1345DE}" type="datetime1">
              <a:rPr lang="pt-PT" smtClean="0"/>
              <a:pPr/>
              <a:t>27-02-2013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Autoridade para os Serviços de Sangue e da Transplantação</a:t>
            </a:r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B04E-40D6-43A2-B4CD-AC185F89824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A20F-C2EF-4272-A74D-699A39782B7D}" type="datetime1">
              <a:rPr lang="pt-PT" smtClean="0"/>
              <a:pPr/>
              <a:t>27-02-2013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Autoridade para os Serviços de Sangue e da Transplantação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B04E-40D6-43A2-B4CD-AC185F89824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51616-9B9C-434E-9391-1223B09C5EFD}" type="datetime1">
              <a:rPr lang="pt-PT" smtClean="0"/>
              <a:pPr/>
              <a:t>27-02-2013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Autoridade para os Serviços de Sangue e da Transplantação</a:t>
            </a: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B04E-40D6-43A2-B4CD-AC185F89824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FFDC9-E2E1-4B1C-A191-453E942AAFE5}" type="datetime1">
              <a:rPr lang="pt-PT" smtClean="0"/>
              <a:pPr/>
              <a:t>27-02-2013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Autoridade para os Serviços de Sangue e da Transplantação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B04E-40D6-43A2-B4CD-AC185F89824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B0B8F-D621-4ADD-A1F5-D0A1DEA58382}" type="datetime1">
              <a:rPr lang="pt-PT" smtClean="0"/>
              <a:pPr/>
              <a:t>27-02-2013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Autoridade para os Serviços de Sangue e da Transplantação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0B04E-40D6-43A2-B4CD-AC185F89824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B0941-1B6A-417E-B717-68DB4893DD8F}" type="datetime1">
              <a:rPr lang="pt-PT" smtClean="0"/>
              <a:pPr/>
              <a:t>27-02-2013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smtClean="0"/>
              <a:t>Autoridade para os Serviços de Sangue e da Transplantação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0B04E-40D6-43A2-B4CD-AC185F898243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219200" y="3889598"/>
            <a:ext cx="6858000" cy="990600"/>
          </a:xfrm>
        </p:spPr>
        <p:txBody>
          <a:bodyPr/>
          <a:lstStyle/>
          <a:p>
            <a:r>
              <a:rPr lang="pt-PT" dirty="0" smtClean="0">
                <a:solidFill>
                  <a:srgbClr val="0070C0"/>
                </a:solidFill>
              </a:rPr>
              <a:t>Colheita e Transplantação</a:t>
            </a:r>
            <a:endParaRPr lang="pt-PT" dirty="0">
              <a:solidFill>
                <a:srgbClr val="0070C0"/>
              </a:solidFill>
            </a:endParaRPr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1219200" y="5127848"/>
            <a:ext cx="6858000" cy="533400"/>
          </a:xfrm>
        </p:spPr>
        <p:txBody>
          <a:bodyPr>
            <a:normAutofit lnSpcReduction="10000"/>
          </a:bodyPr>
          <a:lstStyle/>
          <a:p>
            <a:r>
              <a:rPr lang="pt-PT" dirty="0" smtClean="0">
                <a:solidFill>
                  <a:schemeClr val="accent2"/>
                </a:solidFill>
              </a:rPr>
              <a:t>Dados preliminares de 2012</a:t>
            </a:r>
            <a:endParaRPr lang="pt-PT" dirty="0">
              <a:solidFill>
                <a:schemeClr val="accent2"/>
              </a:solidFill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1277920" y="360088"/>
            <a:ext cx="7668345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2200" b="1" dirty="0" smtClean="0">
                <a:ln w="18000">
                  <a:solidFill>
                    <a:schemeClr val="accent5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Instituto Português do Sangue e da Transplantação, IP</a:t>
            </a:r>
            <a:endParaRPr lang="pt-PT" sz="2200" b="1" dirty="0">
              <a:ln w="18000">
                <a:solidFill>
                  <a:schemeClr val="accent5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5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Imagem 7" descr="logo_ipst (3).jpg"/>
          <p:cNvPicPr>
            <a:picLocks noChangeAspect="1"/>
          </p:cNvPicPr>
          <p:nvPr/>
        </p:nvPicPr>
        <p:blipFill>
          <a:blip r:embed="rId2" cstate="print"/>
          <a:srcRect r="55986"/>
          <a:stretch>
            <a:fillRect/>
          </a:stretch>
        </p:blipFill>
        <p:spPr>
          <a:xfrm>
            <a:off x="179512" y="188640"/>
            <a:ext cx="1152128" cy="826395"/>
          </a:xfrm>
          <a:prstGeom prst="rect">
            <a:avLst/>
          </a:prstGeom>
        </p:spPr>
      </p:pic>
      <p:pic>
        <p:nvPicPr>
          <p:cNvPr id="10" name="Imagem 3"/>
          <p:cNvPicPr>
            <a:picLocks noChangeAspect="1"/>
          </p:cNvPicPr>
          <p:nvPr/>
        </p:nvPicPr>
        <p:blipFill>
          <a:blip r:embed="rId3" cstate="print"/>
          <a:srcRect t="34103"/>
          <a:stretch>
            <a:fillRect/>
          </a:stretch>
        </p:blipFill>
        <p:spPr bwMode="auto">
          <a:xfrm>
            <a:off x="2195736" y="1202091"/>
            <a:ext cx="4752528" cy="208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Posição de Conteúdo 3"/>
          <p:cNvGraphicFramePr>
            <a:graphicFrameLocks/>
          </p:cNvGraphicFramePr>
          <p:nvPr/>
        </p:nvGraphicFramePr>
        <p:xfrm>
          <a:off x="0" y="2636912"/>
          <a:ext cx="914400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/>
          <p:nvPr/>
        </p:nvGraphicFramePr>
        <p:xfrm>
          <a:off x="5580112" y="1340768"/>
          <a:ext cx="340804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m 10" descr="logo_ipst (3).jpg"/>
          <p:cNvPicPr>
            <a:picLocks noChangeAspect="1"/>
          </p:cNvPicPr>
          <p:nvPr/>
        </p:nvPicPr>
        <p:blipFill>
          <a:blip r:embed="rId4" cstate="print"/>
          <a:srcRect r="55986"/>
          <a:stretch>
            <a:fillRect/>
          </a:stretch>
        </p:blipFill>
        <p:spPr>
          <a:xfrm>
            <a:off x="8489654" y="6379297"/>
            <a:ext cx="602345" cy="432048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0830"/>
          </a:xfrm>
        </p:spPr>
        <p:txBody>
          <a:bodyPr>
            <a:normAutofit/>
          </a:bodyPr>
          <a:lstStyle/>
          <a:p>
            <a:pPr algn="l"/>
            <a:r>
              <a:rPr lang="pt-PT" sz="3200" b="1" dirty="0" smtClean="0">
                <a:solidFill>
                  <a:schemeClr val="accent2">
                    <a:lumMod val="75000"/>
                  </a:schemeClr>
                </a:solidFill>
              </a:rPr>
              <a:t>Colheita de órgãos em dador cadáver</a:t>
            </a:r>
            <a:endParaRPr lang="pt-PT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Marcador de Posição do Rodapé 3"/>
          <p:cNvSpPr txBox="1">
            <a:spLocks/>
          </p:cNvSpPr>
          <p:nvPr/>
        </p:nvSpPr>
        <p:spPr>
          <a:xfrm>
            <a:off x="6312" y="6368529"/>
            <a:ext cx="4680520" cy="3008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Instituto Português do Sangue e da Transplantação, IP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4" name="Conexão recta 13"/>
          <p:cNvCxnSpPr/>
          <p:nvPr/>
        </p:nvCxnSpPr>
        <p:spPr>
          <a:xfrm>
            <a:off x="36208" y="692696"/>
            <a:ext cx="6408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179512" y="980728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Clr>
                <a:schemeClr val="accent5"/>
              </a:buClr>
              <a:buFont typeface="Wingdings" pitchFamily="2" charset="2"/>
              <a:buChar char="ü"/>
              <a:tabLst>
                <a:tab pos="360363" algn="l"/>
              </a:tabLst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Evolução, nos últimos 4 anos, das causas de morte dos dadores de órgãos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Posição de Conteúdo 7"/>
          <p:cNvGraphicFramePr>
            <a:graphicFrameLocks noGrp="1"/>
          </p:cNvGraphicFramePr>
          <p:nvPr>
            <p:ph idx="1"/>
          </p:nvPr>
        </p:nvGraphicFramePr>
        <p:xfrm>
          <a:off x="539552" y="2060848"/>
          <a:ext cx="82296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Imagem 10" descr="logo_ipst (3).jpg"/>
          <p:cNvPicPr>
            <a:picLocks noChangeAspect="1"/>
          </p:cNvPicPr>
          <p:nvPr/>
        </p:nvPicPr>
        <p:blipFill>
          <a:blip r:embed="rId3" cstate="print"/>
          <a:srcRect r="55986"/>
          <a:stretch>
            <a:fillRect/>
          </a:stretch>
        </p:blipFill>
        <p:spPr>
          <a:xfrm>
            <a:off x="8489654" y="6379297"/>
            <a:ext cx="602345" cy="432048"/>
          </a:xfrm>
          <a:prstGeom prst="rect">
            <a:avLst/>
          </a:prstGeom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0830"/>
          </a:xfrm>
        </p:spPr>
        <p:txBody>
          <a:bodyPr>
            <a:normAutofit/>
          </a:bodyPr>
          <a:lstStyle/>
          <a:p>
            <a:pPr algn="l"/>
            <a:r>
              <a:rPr lang="pt-PT" sz="3200" b="1" dirty="0" smtClean="0">
                <a:solidFill>
                  <a:schemeClr val="accent2">
                    <a:lumMod val="75000"/>
                  </a:schemeClr>
                </a:solidFill>
              </a:rPr>
              <a:t>Colheita de órgãos em dador cadáver</a:t>
            </a:r>
            <a:endParaRPr lang="pt-PT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6312" y="6368529"/>
            <a:ext cx="4680520" cy="300831"/>
          </a:xfrm>
        </p:spPr>
        <p:txBody>
          <a:bodyPr/>
          <a:lstStyle/>
          <a:p>
            <a:pPr algn="l"/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</a:rPr>
              <a:t>Instituto Português do Sangue e da Transplantação, IP</a:t>
            </a:r>
            <a:endParaRPr lang="pt-P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5" name="Conexão recta 14"/>
          <p:cNvCxnSpPr/>
          <p:nvPr/>
        </p:nvCxnSpPr>
        <p:spPr>
          <a:xfrm>
            <a:off x="36208" y="692696"/>
            <a:ext cx="6408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179512" y="980728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Clr>
                <a:schemeClr val="accent5"/>
              </a:buClr>
              <a:buFont typeface="Wingdings" pitchFamily="2" charset="2"/>
              <a:buChar char="ü"/>
              <a:tabLst>
                <a:tab pos="360363" algn="l"/>
              </a:tabLst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Evolução, nos últimos 4 anos, do número de </a:t>
            </a:r>
            <a:r>
              <a:rPr lang="pt-PT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órgãos colhidos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nível nacional</a:t>
            </a:r>
          </a:p>
          <a:p>
            <a:pPr marL="360363" indent="-360363">
              <a:buClr>
                <a:schemeClr val="accent5"/>
              </a:buClr>
              <a:buFont typeface="Wingdings" pitchFamily="2" charset="2"/>
              <a:buChar char="ü"/>
              <a:tabLst>
                <a:tab pos="360363" algn="l"/>
              </a:tabLst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Diminuição de cerca de 19% do número de órgãos colhidos (-179 órgãos)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Posição de Conteúdo 7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2296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Imagem 9" descr="logo_ipst (3).jpg"/>
          <p:cNvPicPr>
            <a:picLocks noChangeAspect="1"/>
          </p:cNvPicPr>
          <p:nvPr/>
        </p:nvPicPr>
        <p:blipFill>
          <a:blip r:embed="rId3" cstate="print"/>
          <a:srcRect r="55986"/>
          <a:stretch>
            <a:fillRect/>
          </a:stretch>
        </p:blipFill>
        <p:spPr>
          <a:xfrm>
            <a:off x="8489654" y="6379297"/>
            <a:ext cx="602345" cy="432048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0830"/>
          </a:xfrm>
        </p:spPr>
        <p:txBody>
          <a:bodyPr>
            <a:normAutofit/>
          </a:bodyPr>
          <a:lstStyle/>
          <a:p>
            <a:pPr algn="l"/>
            <a:r>
              <a:rPr lang="pt-PT" sz="3200" b="1" dirty="0" smtClean="0">
                <a:solidFill>
                  <a:schemeClr val="accent2">
                    <a:lumMod val="75000"/>
                  </a:schemeClr>
                </a:solidFill>
              </a:rPr>
              <a:t>Colheita de órgãos em dador cadáver</a:t>
            </a:r>
            <a:endParaRPr lang="pt-PT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6312" y="6368529"/>
            <a:ext cx="4680520" cy="300831"/>
          </a:xfrm>
        </p:spPr>
        <p:txBody>
          <a:bodyPr/>
          <a:lstStyle/>
          <a:p>
            <a:pPr algn="l"/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</a:rPr>
              <a:t>Instituto Português do Sangue e da Transplantação, IP</a:t>
            </a:r>
            <a:endParaRPr lang="pt-P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3" name="Conexão recta 12"/>
          <p:cNvCxnSpPr/>
          <p:nvPr/>
        </p:nvCxnSpPr>
        <p:spPr>
          <a:xfrm>
            <a:off x="36208" y="692696"/>
            <a:ext cx="6408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179512" y="98072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Clr>
                <a:schemeClr val="accent5"/>
              </a:buClr>
              <a:buFont typeface="Wingdings" pitchFamily="2" charset="2"/>
              <a:buChar char="ü"/>
              <a:tabLst>
                <a:tab pos="360363" algn="l"/>
              </a:tabLst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Órgãos colhidos por GCCT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Posição de Conteúdo 7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Marcador de Posição de Conteúdo 7"/>
          <p:cNvGraphicFramePr>
            <a:graphicFrameLocks/>
          </p:cNvGraphicFramePr>
          <p:nvPr/>
        </p:nvGraphicFramePr>
        <p:xfrm>
          <a:off x="395536" y="4293096"/>
          <a:ext cx="822960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Imagem 10" descr="logo_ipst (3).jpg"/>
          <p:cNvPicPr>
            <a:picLocks noChangeAspect="1"/>
          </p:cNvPicPr>
          <p:nvPr/>
        </p:nvPicPr>
        <p:blipFill>
          <a:blip r:embed="rId4" cstate="print"/>
          <a:srcRect r="55986"/>
          <a:stretch>
            <a:fillRect/>
          </a:stretch>
        </p:blipFill>
        <p:spPr>
          <a:xfrm>
            <a:off x="8489654" y="6379297"/>
            <a:ext cx="602345" cy="432048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0" y="0"/>
            <a:ext cx="9144000" cy="70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Cooperação com Espanha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6312" y="6368529"/>
            <a:ext cx="4680520" cy="300831"/>
          </a:xfrm>
        </p:spPr>
        <p:txBody>
          <a:bodyPr/>
          <a:lstStyle/>
          <a:p>
            <a:pPr algn="l"/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</a:rPr>
              <a:t>Instituto Português do Sangue e da Transplantação, IP</a:t>
            </a:r>
            <a:endParaRPr lang="pt-P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5" name="Conexão recta 14"/>
          <p:cNvCxnSpPr/>
          <p:nvPr/>
        </p:nvCxnSpPr>
        <p:spPr>
          <a:xfrm>
            <a:off x="36208" y="692696"/>
            <a:ext cx="4356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179512" y="980728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Clr>
                <a:schemeClr val="accent5"/>
              </a:buClr>
              <a:buFont typeface="Wingdings" pitchFamily="2" charset="2"/>
              <a:buChar char="ü"/>
              <a:tabLst>
                <a:tab pos="360363" algn="l"/>
              </a:tabLst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Número de dadores e órgãos  oferecidos a Espanha, ao abrigo do Acordo de Cooperação em matéria de Transplantação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/>
          <p:cNvGraphicFramePr/>
          <p:nvPr/>
        </p:nvGraphicFramePr>
        <p:xfrm>
          <a:off x="179512" y="1412776"/>
          <a:ext cx="878497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Imagem 8" descr="logo_ipst (3).jpg"/>
          <p:cNvPicPr>
            <a:picLocks noChangeAspect="1"/>
          </p:cNvPicPr>
          <p:nvPr/>
        </p:nvPicPr>
        <p:blipFill>
          <a:blip r:embed="rId3" cstate="print"/>
          <a:srcRect r="55986"/>
          <a:stretch>
            <a:fillRect/>
          </a:stretch>
        </p:blipFill>
        <p:spPr>
          <a:xfrm>
            <a:off x="8489654" y="6379297"/>
            <a:ext cx="602345" cy="432048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9144000" cy="70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Cooperação com Espanha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6312" y="6368529"/>
            <a:ext cx="4680520" cy="300831"/>
          </a:xfrm>
        </p:spPr>
        <p:txBody>
          <a:bodyPr/>
          <a:lstStyle/>
          <a:p>
            <a:pPr algn="l"/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</a:rPr>
              <a:t>Instituto Português do Sangue e da Transplantação, IP</a:t>
            </a:r>
            <a:endParaRPr lang="pt-P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3" name="Conexão recta 12"/>
          <p:cNvCxnSpPr/>
          <p:nvPr/>
        </p:nvCxnSpPr>
        <p:spPr>
          <a:xfrm>
            <a:off x="36208" y="692696"/>
            <a:ext cx="4356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Posição de Conteúdo 7"/>
          <p:cNvGraphicFramePr>
            <a:graphicFrameLocks noGrp="1"/>
          </p:cNvGraphicFramePr>
          <p:nvPr>
            <p:ph idx="1"/>
          </p:nvPr>
        </p:nvGraphicFramePr>
        <p:xfrm>
          <a:off x="539552" y="1988840"/>
          <a:ext cx="82296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Imagem 10" descr="logo_ipst (3).jpg"/>
          <p:cNvPicPr>
            <a:picLocks noChangeAspect="1"/>
          </p:cNvPicPr>
          <p:nvPr/>
        </p:nvPicPr>
        <p:blipFill>
          <a:blip r:embed="rId3" cstate="print"/>
          <a:srcRect r="55986"/>
          <a:stretch>
            <a:fillRect/>
          </a:stretch>
        </p:blipFill>
        <p:spPr>
          <a:xfrm>
            <a:off x="8489654" y="6379297"/>
            <a:ext cx="602345" cy="432048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0" y="0"/>
            <a:ext cx="9144000" cy="70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Transplantação Nacional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6312" y="6368529"/>
            <a:ext cx="4680520" cy="300831"/>
          </a:xfrm>
        </p:spPr>
        <p:txBody>
          <a:bodyPr/>
          <a:lstStyle/>
          <a:p>
            <a:pPr algn="l"/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</a:rPr>
              <a:t>Instituto Português do Sangue e da Transplantação, IP</a:t>
            </a:r>
            <a:endParaRPr lang="pt-P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5" name="Conexão recta 14"/>
          <p:cNvCxnSpPr/>
          <p:nvPr/>
        </p:nvCxnSpPr>
        <p:spPr>
          <a:xfrm>
            <a:off x="36208" y="692696"/>
            <a:ext cx="4356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179512" y="980728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Clr>
                <a:schemeClr val="accent5"/>
              </a:buClr>
              <a:buFont typeface="Wingdings" pitchFamily="2" charset="2"/>
              <a:buChar char="ü"/>
              <a:tabLst>
                <a:tab pos="360363" algn="l"/>
              </a:tabLst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Evolução, nos últimos 4 anos, do número de transplantes realizados em Portugal</a:t>
            </a:r>
          </a:p>
          <a:p>
            <a:pPr marL="360363" indent="-360363">
              <a:buClr>
                <a:schemeClr val="accent5"/>
              </a:buClr>
              <a:buFont typeface="Wingdings" pitchFamily="2" charset="2"/>
              <a:buChar char="ü"/>
              <a:tabLst>
                <a:tab pos="360363" algn="l"/>
              </a:tabLst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Diminuição de cerca de 19% do número de transplantes (-157 transplantes)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Posição de Conteúdo 7"/>
          <p:cNvGraphicFramePr>
            <a:graphicFrameLocks noGrp="1"/>
          </p:cNvGraphicFramePr>
          <p:nvPr>
            <p:ph idx="1"/>
          </p:nvPr>
        </p:nvGraphicFramePr>
        <p:xfrm>
          <a:off x="539552" y="1484784"/>
          <a:ext cx="82296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Imagem 9" descr="logo_ipst (3).jpg"/>
          <p:cNvPicPr>
            <a:picLocks noChangeAspect="1"/>
          </p:cNvPicPr>
          <p:nvPr/>
        </p:nvPicPr>
        <p:blipFill>
          <a:blip r:embed="rId3" cstate="print"/>
          <a:srcRect r="55986"/>
          <a:stretch>
            <a:fillRect/>
          </a:stretch>
        </p:blipFill>
        <p:spPr>
          <a:xfrm>
            <a:off x="8489654" y="6379297"/>
            <a:ext cx="602345" cy="432048"/>
          </a:xfrm>
          <a:prstGeom prst="rect">
            <a:avLst/>
          </a:prstGeom>
        </p:spPr>
      </p:pic>
      <p:sp>
        <p:nvSpPr>
          <p:cNvPr id="7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6312" y="6368529"/>
            <a:ext cx="4680520" cy="300831"/>
          </a:xfrm>
        </p:spPr>
        <p:txBody>
          <a:bodyPr/>
          <a:lstStyle/>
          <a:p>
            <a:pPr algn="l"/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</a:rPr>
              <a:t>Instituto Português do Sangue e da Transplantação, IP</a:t>
            </a:r>
            <a:endParaRPr lang="pt-P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2" name="Conexão recta 11"/>
          <p:cNvCxnSpPr/>
          <p:nvPr/>
        </p:nvCxnSpPr>
        <p:spPr>
          <a:xfrm>
            <a:off x="36208" y="692696"/>
            <a:ext cx="4356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79512" y="980728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Clr>
                <a:schemeClr val="accent5"/>
              </a:buClr>
              <a:buFont typeface="Wingdings" pitchFamily="2" charset="2"/>
              <a:buChar char="ü"/>
              <a:tabLst>
                <a:tab pos="360363" algn="l"/>
              </a:tabLst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Evolução do número de transplantes realizados em Portugal por tipo de transplante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0" y="0"/>
            <a:ext cx="9144000" cy="70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Transplantação Nacional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Posição de Conteúdo 7"/>
          <p:cNvGraphicFramePr>
            <a:graphicFrameLocks noGrp="1"/>
          </p:cNvGraphicFramePr>
          <p:nvPr>
            <p:ph idx="1"/>
          </p:nvPr>
        </p:nvGraphicFramePr>
        <p:xfrm>
          <a:off x="467544" y="1124744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Imagem 9" descr="logo_ipst (3).jpg"/>
          <p:cNvPicPr>
            <a:picLocks noChangeAspect="1"/>
          </p:cNvPicPr>
          <p:nvPr/>
        </p:nvPicPr>
        <p:blipFill>
          <a:blip r:embed="rId3" cstate="print"/>
          <a:srcRect r="55986"/>
          <a:stretch>
            <a:fillRect/>
          </a:stretch>
        </p:blipFill>
        <p:spPr>
          <a:xfrm>
            <a:off x="8489654" y="6379297"/>
            <a:ext cx="602345" cy="432048"/>
          </a:xfrm>
          <a:prstGeom prst="rect">
            <a:avLst/>
          </a:prstGeom>
        </p:spPr>
      </p:pic>
      <p:sp>
        <p:nvSpPr>
          <p:cNvPr id="7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6312" y="6368529"/>
            <a:ext cx="4680520" cy="300831"/>
          </a:xfrm>
        </p:spPr>
        <p:txBody>
          <a:bodyPr/>
          <a:lstStyle/>
          <a:p>
            <a:pPr algn="l"/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</a:rPr>
              <a:t>Instituto Português do Sangue e da Transplantação, IP</a:t>
            </a:r>
            <a:endParaRPr lang="pt-P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2" name="Conexão recta 11"/>
          <p:cNvCxnSpPr/>
          <p:nvPr/>
        </p:nvCxnSpPr>
        <p:spPr>
          <a:xfrm>
            <a:off x="36208" y="692696"/>
            <a:ext cx="4356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ítulo 1"/>
          <p:cNvSpPr txBox="1">
            <a:spLocks/>
          </p:cNvSpPr>
          <p:nvPr/>
        </p:nvSpPr>
        <p:spPr>
          <a:xfrm>
            <a:off x="0" y="0"/>
            <a:ext cx="9144000" cy="70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Transplantação Cardíaca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Posição de Conteúdo 7"/>
          <p:cNvGraphicFramePr>
            <a:graphicFrameLocks noGrp="1"/>
          </p:cNvGraphicFramePr>
          <p:nvPr>
            <p:ph idx="1"/>
          </p:nvPr>
        </p:nvGraphicFramePr>
        <p:xfrm>
          <a:off x="323528" y="1556792"/>
          <a:ext cx="8445624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Imagem 9" descr="logo_ipst (3).jpg"/>
          <p:cNvPicPr>
            <a:picLocks noChangeAspect="1"/>
          </p:cNvPicPr>
          <p:nvPr/>
        </p:nvPicPr>
        <p:blipFill>
          <a:blip r:embed="rId3" cstate="print"/>
          <a:srcRect r="55986"/>
          <a:stretch>
            <a:fillRect/>
          </a:stretch>
        </p:blipFill>
        <p:spPr>
          <a:xfrm>
            <a:off x="8489654" y="6379297"/>
            <a:ext cx="602345" cy="432048"/>
          </a:xfrm>
          <a:prstGeom prst="rect">
            <a:avLst/>
          </a:prstGeom>
        </p:spPr>
      </p:pic>
      <p:sp>
        <p:nvSpPr>
          <p:cNvPr id="7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6312" y="6368529"/>
            <a:ext cx="4680520" cy="300831"/>
          </a:xfrm>
        </p:spPr>
        <p:txBody>
          <a:bodyPr/>
          <a:lstStyle/>
          <a:p>
            <a:pPr algn="l"/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</a:rPr>
              <a:t>Instituto Português do Sangue e da Transplantação, IP</a:t>
            </a:r>
            <a:endParaRPr lang="pt-P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2" name="Conexão recta 11"/>
          <p:cNvCxnSpPr/>
          <p:nvPr/>
        </p:nvCxnSpPr>
        <p:spPr>
          <a:xfrm>
            <a:off x="36208" y="692696"/>
            <a:ext cx="835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ítulo 1"/>
          <p:cNvSpPr txBox="1">
            <a:spLocks/>
          </p:cNvSpPr>
          <p:nvPr/>
        </p:nvSpPr>
        <p:spPr>
          <a:xfrm>
            <a:off x="0" y="0"/>
            <a:ext cx="9144000" cy="70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Transplantação Renal total (dador cadáver e vivo)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marL="360363" indent="-360363">
              <a:buClr>
                <a:schemeClr val="accent5"/>
              </a:buClr>
              <a:buFont typeface="Wingdings" pitchFamily="2" charset="2"/>
              <a:buChar char="ü"/>
              <a:tabLst>
                <a:tab pos="360363" algn="l"/>
              </a:tabLst>
            </a:pPr>
            <a:r>
              <a:rPr lang="pt-PT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Evolução do número de transplantes renais realizados com dador vivo</a:t>
            </a:r>
          </a:p>
        </p:txBody>
      </p:sp>
      <p:pic>
        <p:nvPicPr>
          <p:cNvPr id="5" name="Imagem 4" descr="logo_ipst (3).jpg"/>
          <p:cNvPicPr>
            <a:picLocks noChangeAspect="1"/>
          </p:cNvPicPr>
          <p:nvPr/>
        </p:nvPicPr>
        <p:blipFill>
          <a:blip r:embed="rId2" cstate="print"/>
          <a:srcRect r="55986"/>
          <a:stretch>
            <a:fillRect/>
          </a:stretch>
        </p:blipFill>
        <p:spPr>
          <a:xfrm>
            <a:off x="8489654" y="6379297"/>
            <a:ext cx="602345" cy="432048"/>
          </a:xfrm>
          <a:prstGeom prst="rect">
            <a:avLst/>
          </a:prstGeom>
        </p:spPr>
      </p:pic>
      <p:sp>
        <p:nvSpPr>
          <p:cNvPr id="6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6312" y="6368529"/>
            <a:ext cx="4680520" cy="300831"/>
          </a:xfrm>
        </p:spPr>
        <p:txBody>
          <a:bodyPr/>
          <a:lstStyle/>
          <a:p>
            <a:pPr algn="l"/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</a:rPr>
              <a:t>Instituto Português do Sangue e da Transplantação, IP</a:t>
            </a:r>
            <a:endParaRPr lang="pt-P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Conexão recta 6"/>
          <p:cNvCxnSpPr/>
          <p:nvPr/>
        </p:nvCxnSpPr>
        <p:spPr>
          <a:xfrm>
            <a:off x="36208" y="692696"/>
            <a:ext cx="6300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ítulo 1"/>
          <p:cNvSpPr txBox="1">
            <a:spLocks/>
          </p:cNvSpPr>
          <p:nvPr/>
        </p:nvSpPr>
        <p:spPr>
          <a:xfrm>
            <a:off x="0" y="0"/>
            <a:ext cx="9144000" cy="70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Transplantação Renal com dador vivo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Gráfico 8"/>
          <p:cNvGraphicFramePr/>
          <p:nvPr/>
        </p:nvGraphicFramePr>
        <p:xfrm>
          <a:off x="0" y="1916832"/>
          <a:ext cx="91440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0830"/>
          </a:xfrm>
        </p:spPr>
        <p:txBody>
          <a:bodyPr>
            <a:normAutofit/>
          </a:bodyPr>
          <a:lstStyle/>
          <a:p>
            <a:pPr algn="l"/>
            <a:r>
              <a:rPr lang="pt-PT" sz="3200" b="1" dirty="0" smtClean="0">
                <a:solidFill>
                  <a:schemeClr val="accent2">
                    <a:lumMod val="75000"/>
                  </a:schemeClr>
                </a:solidFill>
              </a:rPr>
              <a:t>Colheita de órgãos em dador cadáver</a:t>
            </a:r>
            <a:endParaRPr lang="pt-PT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251520" y="1844824"/>
          <a:ext cx="871296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6312" y="6368529"/>
            <a:ext cx="4680520" cy="300831"/>
          </a:xfrm>
        </p:spPr>
        <p:txBody>
          <a:bodyPr/>
          <a:lstStyle/>
          <a:p>
            <a:pPr algn="l"/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</a:rPr>
              <a:t>Instituto Português do Sangue e da Transplantação, IP</a:t>
            </a:r>
            <a:endParaRPr lang="pt-P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Imagem 8" descr="logo_ipst (3).jpg"/>
          <p:cNvPicPr>
            <a:picLocks noChangeAspect="1"/>
          </p:cNvPicPr>
          <p:nvPr/>
        </p:nvPicPr>
        <p:blipFill>
          <a:blip r:embed="rId4" cstate="print"/>
          <a:srcRect r="55986"/>
          <a:stretch>
            <a:fillRect/>
          </a:stretch>
        </p:blipFill>
        <p:spPr>
          <a:xfrm>
            <a:off x="8489654" y="6379297"/>
            <a:ext cx="602345" cy="432048"/>
          </a:xfrm>
          <a:prstGeom prst="rect">
            <a:avLst/>
          </a:prstGeom>
        </p:spPr>
      </p:pic>
      <p:cxnSp>
        <p:nvCxnSpPr>
          <p:cNvPr id="8" name="Conexão recta 7"/>
          <p:cNvCxnSpPr/>
          <p:nvPr/>
        </p:nvCxnSpPr>
        <p:spPr>
          <a:xfrm>
            <a:off x="36208" y="692696"/>
            <a:ext cx="6408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179512" y="98072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Clr>
                <a:schemeClr val="accent5"/>
              </a:buClr>
              <a:buFont typeface="Wingdings" pitchFamily="2" charset="2"/>
              <a:buChar char="ü"/>
              <a:tabLst>
                <a:tab pos="360363" algn="l"/>
              </a:tabLst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Evolução do número de dadores cadáver de órgãos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Posição de Conteúdo 7"/>
          <p:cNvGraphicFramePr>
            <a:graphicFrameLocks noGrp="1"/>
          </p:cNvGraphicFramePr>
          <p:nvPr>
            <p:ph idx="1"/>
          </p:nvPr>
        </p:nvGraphicFramePr>
        <p:xfrm>
          <a:off x="251520" y="1196752"/>
          <a:ext cx="844562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Imagem 9" descr="logo_ipst (3).jpg"/>
          <p:cNvPicPr>
            <a:picLocks noChangeAspect="1"/>
          </p:cNvPicPr>
          <p:nvPr/>
        </p:nvPicPr>
        <p:blipFill>
          <a:blip r:embed="rId3" cstate="print"/>
          <a:srcRect r="55986"/>
          <a:stretch>
            <a:fillRect/>
          </a:stretch>
        </p:blipFill>
        <p:spPr>
          <a:xfrm>
            <a:off x="8489654" y="6379297"/>
            <a:ext cx="602345" cy="432048"/>
          </a:xfrm>
          <a:prstGeom prst="rect">
            <a:avLst/>
          </a:prstGeom>
        </p:spPr>
      </p:pic>
      <p:sp>
        <p:nvSpPr>
          <p:cNvPr id="7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6312" y="6368529"/>
            <a:ext cx="4680520" cy="300831"/>
          </a:xfrm>
        </p:spPr>
        <p:txBody>
          <a:bodyPr/>
          <a:lstStyle/>
          <a:p>
            <a:pPr algn="l"/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</a:rPr>
              <a:t>Instituto Português do Sangue e da Transplantação, IP</a:t>
            </a:r>
            <a:endParaRPr lang="pt-P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2" name="Conexão recta 11"/>
          <p:cNvCxnSpPr/>
          <p:nvPr/>
        </p:nvCxnSpPr>
        <p:spPr>
          <a:xfrm>
            <a:off x="36208" y="692696"/>
            <a:ext cx="6300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ítulo 1"/>
          <p:cNvSpPr txBox="1">
            <a:spLocks/>
          </p:cNvSpPr>
          <p:nvPr/>
        </p:nvSpPr>
        <p:spPr>
          <a:xfrm>
            <a:off x="0" y="0"/>
            <a:ext cx="9144000" cy="70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Transplantação Renal com dador vivo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Posição de Conteúdo 7"/>
          <p:cNvGraphicFramePr>
            <a:graphicFrameLocks noGrp="1"/>
          </p:cNvGraphicFramePr>
          <p:nvPr>
            <p:ph idx="1"/>
          </p:nvPr>
        </p:nvGraphicFramePr>
        <p:xfrm>
          <a:off x="467544" y="1124744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Imagem 9" descr="logo_ipst (3).jpg"/>
          <p:cNvPicPr>
            <a:picLocks noChangeAspect="1"/>
          </p:cNvPicPr>
          <p:nvPr/>
        </p:nvPicPr>
        <p:blipFill>
          <a:blip r:embed="rId3" cstate="print"/>
          <a:srcRect r="55986"/>
          <a:stretch>
            <a:fillRect/>
          </a:stretch>
        </p:blipFill>
        <p:spPr>
          <a:xfrm>
            <a:off x="8489654" y="6379297"/>
            <a:ext cx="602345" cy="432048"/>
          </a:xfrm>
          <a:prstGeom prst="rect">
            <a:avLst/>
          </a:prstGeom>
        </p:spPr>
      </p:pic>
      <p:sp>
        <p:nvSpPr>
          <p:cNvPr id="7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6312" y="6368529"/>
            <a:ext cx="4680520" cy="300831"/>
          </a:xfrm>
        </p:spPr>
        <p:txBody>
          <a:bodyPr/>
          <a:lstStyle/>
          <a:p>
            <a:pPr algn="l"/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</a:rPr>
              <a:t>Instituto Português do Sangue e da Transplantação, IP</a:t>
            </a:r>
            <a:endParaRPr lang="pt-P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2" name="Conexão recta 11"/>
          <p:cNvCxnSpPr/>
          <p:nvPr/>
        </p:nvCxnSpPr>
        <p:spPr>
          <a:xfrm>
            <a:off x="36208" y="692696"/>
            <a:ext cx="8568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ítulo 1"/>
          <p:cNvSpPr txBox="1">
            <a:spLocks/>
          </p:cNvSpPr>
          <p:nvPr/>
        </p:nvSpPr>
        <p:spPr>
          <a:xfrm>
            <a:off x="0" y="0"/>
            <a:ext cx="9144000" cy="70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Transplantação Hepática</a:t>
            </a:r>
            <a:r>
              <a:rPr kumimoji="0" lang="pt-PT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total (dador cadáver, vivo e sequencial)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Posição de Conteúdo 7"/>
          <p:cNvGraphicFramePr>
            <a:graphicFrameLocks noGrp="1"/>
          </p:cNvGraphicFramePr>
          <p:nvPr>
            <p:ph idx="1"/>
          </p:nvPr>
        </p:nvGraphicFramePr>
        <p:xfrm>
          <a:off x="467544" y="1124744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Imagem 9" descr="logo_ipst (3).jpg"/>
          <p:cNvPicPr>
            <a:picLocks noChangeAspect="1"/>
          </p:cNvPicPr>
          <p:nvPr/>
        </p:nvPicPr>
        <p:blipFill>
          <a:blip r:embed="rId3" cstate="print"/>
          <a:srcRect r="55986"/>
          <a:stretch>
            <a:fillRect/>
          </a:stretch>
        </p:blipFill>
        <p:spPr>
          <a:xfrm>
            <a:off x="8489654" y="6379297"/>
            <a:ext cx="602345" cy="432048"/>
          </a:xfrm>
          <a:prstGeom prst="rect">
            <a:avLst/>
          </a:prstGeom>
        </p:spPr>
      </p:pic>
      <p:sp>
        <p:nvSpPr>
          <p:cNvPr id="7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6312" y="6368529"/>
            <a:ext cx="4680520" cy="300831"/>
          </a:xfrm>
        </p:spPr>
        <p:txBody>
          <a:bodyPr/>
          <a:lstStyle/>
          <a:p>
            <a:pPr algn="l"/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</a:rPr>
              <a:t>Instituto Português do Sangue e da Transplantação, IP</a:t>
            </a:r>
            <a:endParaRPr lang="pt-P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2" name="Conexão recta 11"/>
          <p:cNvCxnSpPr/>
          <p:nvPr/>
        </p:nvCxnSpPr>
        <p:spPr>
          <a:xfrm>
            <a:off x="36208" y="692696"/>
            <a:ext cx="79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ítulo 1"/>
          <p:cNvSpPr txBox="1">
            <a:spLocks/>
          </p:cNvSpPr>
          <p:nvPr/>
        </p:nvSpPr>
        <p:spPr>
          <a:xfrm>
            <a:off x="0" y="0"/>
            <a:ext cx="9144000" cy="70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Transplantação Hepática com dador sequencial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Marcador de Posição de Conteúdo 7"/>
          <p:cNvGraphicFramePr>
            <a:graphicFrameLocks noGrp="1"/>
          </p:cNvGraphicFramePr>
          <p:nvPr>
            <p:ph idx="1"/>
          </p:nvPr>
        </p:nvGraphicFramePr>
        <p:xfrm>
          <a:off x="467544" y="1124744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Imagem 8" descr="logo_ipst (3).jpg"/>
          <p:cNvPicPr>
            <a:picLocks noChangeAspect="1"/>
          </p:cNvPicPr>
          <p:nvPr/>
        </p:nvPicPr>
        <p:blipFill>
          <a:blip r:embed="rId3" cstate="print"/>
          <a:srcRect r="55986"/>
          <a:stretch>
            <a:fillRect/>
          </a:stretch>
        </p:blipFill>
        <p:spPr>
          <a:xfrm>
            <a:off x="8489654" y="6379297"/>
            <a:ext cx="602345" cy="432048"/>
          </a:xfrm>
          <a:prstGeom prst="rect">
            <a:avLst/>
          </a:prstGeom>
        </p:spPr>
      </p:pic>
      <p:sp>
        <p:nvSpPr>
          <p:cNvPr id="7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6312" y="6368529"/>
            <a:ext cx="4680520" cy="300831"/>
          </a:xfrm>
        </p:spPr>
        <p:txBody>
          <a:bodyPr/>
          <a:lstStyle/>
          <a:p>
            <a:pPr algn="l"/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</a:rPr>
              <a:t>Instituto Português do Sangue e da Transplantação, IP</a:t>
            </a:r>
            <a:endParaRPr lang="pt-P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2" name="Conexão recta 11"/>
          <p:cNvCxnSpPr/>
          <p:nvPr/>
        </p:nvCxnSpPr>
        <p:spPr>
          <a:xfrm>
            <a:off x="36208" y="692696"/>
            <a:ext cx="4428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ítulo 1"/>
          <p:cNvSpPr txBox="1">
            <a:spLocks/>
          </p:cNvSpPr>
          <p:nvPr/>
        </p:nvSpPr>
        <p:spPr>
          <a:xfrm>
            <a:off x="0" y="0"/>
            <a:ext cx="9144000" cy="70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Transplantação Pulmonar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Marcador de Posição de Conteúdo 7"/>
          <p:cNvGraphicFramePr>
            <a:graphicFrameLocks noGrp="1"/>
          </p:cNvGraphicFramePr>
          <p:nvPr>
            <p:ph idx="1"/>
          </p:nvPr>
        </p:nvGraphicFramePr>
        <p:xfrm>
          <a:off x="467544" y="1124744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Imagem 8" descr="logo_ipst (3).jpg"/>
          <p:cNvPicPr>
            <a:picLocks noChangeAspect="1"/>
          </p:cNvPicPr>
          <p:nvPr/>
        </p:nvPicPr>
        <p:blipFill>
          <a:blip r:embed="rId3" cstate="print"/>
          <a:srcRect r="55986"/>
          <a:stretch>
            <a:fillRect/>
          </a:stretch>
        </p:blipFill>
        <p:spPr>
          <a:xfrm>
            <a:off x="8489654" y="6379297"/>
            <a:ext cx="602345" cy="432048"/>
          </a:xfrm>
          <a:prstGeom prst="rect">
            <a:avLst/>
          </a:prstGeom>
        </p:spPr>
      </p:pic>
      <p:sp>
        <p:nvSpPr>
          <p:cNvPr id="7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6312" y="6368529"/>
            <a:ext cx="4680520" cy="300831"/>
          </a:xfrm>
        </p:spPr>
        <p:txBody>
          <a:bodyPr/>
          <a:lstStyle/>
          <a:p>
            <a:pPr algn="l"/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</a:rPr>
              <a:t>Instituto Português do Sangue e da Transplantação, IP</a:t>
            </a:r>
            <a:endParaRPr lang="pt-P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2" name="Conexão recta 11"/>
          <p:cNvCxnSpPr/>
          <p:nvPr/>
        </p:nvCxnSpPr>
        <p:spPr>
          <a:xfrm>
            <a:off x="36208" y="692696"/>
            <a:ext cx="46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ítulo 1"/>
          <p:cNvSpPr txBox="1">
            <a:spLocks/>
          </p:cNvSpPr>
          <p:nvPr/>
        </p:nvSpPr>
        <p:spPr>
          <a:xfrm>
            <a:off x="0" y="0"/>
            <a:ext cx="9144000" cy="70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Transplantação Pancreática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/>
          <p:nvPr/>
        </p:nvGraphicFramePr>
        <p:xfrm>
          <a:off x="755576" y="1988840"/>
          <a:ext cx="7128792" cy="3760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Imagem 13" descr="logo_ipst (3).jpg"/>
          <p:cNvPicPr>
            <a:picLocks noChangeAspect="1"/>
          </p:cNvPicPr>
          <p:nvPr/>
        </p:nvPicPr>
        <p:blipFill>
          <a:blip r:embed="rId3" cstate="print"/>
          <a:srcRect r="55986"/>
          <a:stretch>
            <a:fillRect/>
          </a:stretch>
        </p:blipFill>
        <p:spPr>
          <a:xfrm>
            <a:off x="8489654" y="6379297"/>
            <a:ext cx="602345" cy="432048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0"/>
            <a:ext cx="9144000" cy="70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Colheita de órgãos em dador cadáver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6312" y="6368529"/>
            <a:ext cx="4680520" cy="300831"/>
          </a:xfrm>
        </p:spPr>
        <p:txBody>
          <a:bodyPr/>
          <a:lstStyle/>
          <a:p>
            <a:pPr algn="l"/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</a:rPr>
              <a:t>Instituto Português do Sangue e da Transplantação, IP</a:t>
            </a:r>
            <a:endParaRPr lang="pt-P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5" name="Conexão recta 14"/>
          <p:cNvCxnSpPr/>
          <p:nvPr/>
        </p:nvCxnSpPr>
        <p:spPr>
          <a:xfrm>
            <a:off x="36208" y="692696"/>
            <a:ext cx="6408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179512" y="980728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Clr>
                <a:schemeClr val="accent5"/>
              </a:buClr>
              <a:buFont typeface="Wingdings" pitchFamily="2" charset="2"/>
              <a:buChar char="ü"/>
              <a:tabLst>
                <a:tab pos="360363" algn="l"/>
              </a:tabLst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Comparação do n.º de dadores de órgãos com os últimos 4 anos</a:t>
            </a:r>
          </a:p>
          <a:p>
            <a:pPr marL="360363" indent="-360363">
              <a:buClr>
                <a:schemeClr val="accent5"/>
              </a:buClr>
              <a:buFont typeface="Wingdings" pitchFamily="2" charset="2"/>
              <a:buChar char="ü"/>
              <a:tabLst>
                <a:tab pos="360363" algn="l"/>
              </a:tabLst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Diminuição de 16% no número de dadores comparativamente com 2011 (-49 dadores)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logo_ipst (3).jpg"/>
          <p:cNvPicPr>
            <a:picLocks noChangeAspect="1"/>
          </p:cNvPicPr>
          <p:nvPr/>
        </p:nvPicPr>
        <p:blipFill>
          <a:blip r:embed="rId2" cstate="print"/>
          <a:srcRect r="55986"/>
          <a:stretch>
            <a:fillRect/>
          </a:stretch>
        </p:blipFill>
        <p:spPr>
          <a:xfrm>
            <a:off x="8489654" y="6379297"/>
            <a:ext cx="602345" cy="432048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0"/>
            <a:ext cx="9144000" cy="70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Colheita de órgãos em dador cadáver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6312" y="6368529"/>
            <a:ext cx="4680520" cy="300831"/>
          </a:xfrm>
        </p:spPr>
        <p:txBody>
          <a:bodyPr/>
          <a:lstStyle/>
          <a:p>
            <a:pPr algn="l"/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</a:rPr>
              <a:t>Instituto Português do Sangue e da Transplantação, IP</a:t>
            </a:r>
            <a:endParaRPr lang="pt-P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5" name="Conexão recta 14"/>
          <p:cNvCxnSpPr/>
          <p:nvPr/>
        </p:nvCxnSpPr>
        <p:spPr>
          <a:xfrm>
            <a:off x="36208" y="692696"/>
            <a:ext cx="6408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179512" y="980728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Clr>
                <a:schemeClr val="accent5"/>
              </a:buClr>
              <a:buFont typeface="Wingdings" pitchFamily="2" charset="2"/>
              <a:buChar char="ü"/>
              <a:tabLst>
                <a:tab pos="360363" algn="l"/>
              </a:tabLst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Evolução da taxa de doação por milhão de habitantes nos anos 2007 a 2012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67544" y="5733256"/>
            <a:ext cx="8208912" cy="369332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0F6FC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Calculo efetuado a 10,56 milhões de habitantes – CENSOS 2011 </a:t>
            </a:r>
            <a:r>
              <a:rPr kumimoji="0" lang="pt-PT" sz="11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(dados 7 de Dezembro de 2011)</a:t>
            </a:r>
            <a:endParaRPr kumimoji="0" lang="pt-P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7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539552" y="1628800"/>
          <a:ext cx="820891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0" y="1556792"/>
          <a:ext cx="903649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Imagem 10" descr="logo_ipst (3).jpg"/>
          <p:cNvPicPr>
            <a:picLocks noChangeAspect="1"/>
          </p:cNvPicPr>
          <p:nvPr/>
        </p:nvPicPr>
        <p:blipFill>
          <a:blip r:embed="rId3" cstate="print"/>
          <a:srcRect r="55986"/>
          <a:stretch>
            <a:fillRect/>
          </a:stretch>
        </p:blipFill>
        <p:spPr>
          <a:xfrm>
            <a:off x="8489654" y="6379297"/>
            <a:ext cx="602345" cy="432048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0" y="0"/>
            <a:ext cx="9144000" cy="70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Colheita de órgãos em dador cadáver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Marcador de Posição do Rodapé 3"/>
          <p:cNvSpPr txBox="1">
            <a:spLocks/>
          </p:cNvSpPr>
          <p:nvPr/>
        </p:nvSpPr>
        <p:spPr>
          <a:xfrm>
            <a:off x="6312" y="6368529"/>
            <a:ext cx="4680520" cy="3008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Instituto Português do Sangue e da Transplantação, IP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Conexão recta 9"/>
          <p:cNvCxnSpPr/>
          <p:nvPr/>
        </p:nvCxnSpPr>
        <p:spPr>
          <a:xfrm>
            <a:off x="36208" y="692696"/>
            <a:ext cx="6408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79512" y="98072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Clr>
                <a:schemeClr val="accent5"/>
              </a:buClr>
              <a:buFont typeface="Wingdings" pitchFamily="2" charset="2"/>
              <a:buChar char="ü"/>
              <a:tabLst>
                <a:tab pos="360363" algn="l"/>
              </a:tabLst>
            </a:pPr>
            <a:r>
              <a:rPr lang="pt-PT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Evolução mensal</a:t>
            </a: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número de dadores de órgãos por ano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Posição de Conteúdo 7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8229600" cy="442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Imagem 9" descr="logo_ipst (3).jpg"/>
          <p:cNvPicPr>
            <a:picLocks noChangeAspect="1"/>
          </p:cNvPicPr>
          <p:nvPr/>
        </p:nvPicPr>
        <p:blipFill>
          <a:blip r:embed="rId4" cstate="print"/>
          <a:srcRect r="55986"/>
          <a:stretch>
            <a:fillRect/>
          </a:stretch>
        </p:blipFill>
        <p:spPr>
          <a:xfrm>
            <a:off x="8489654" y="6379297"/>
            <a:ext cx="602345" cy="432048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0"/>
            <a:ext cx="9144000" cy="70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2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Colheita de órgãos em dador cadáver</a:t>
            </a:r>
            <a:endParaRPr kumimoji="0" lang="pt-PT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Marcador de Posição do Rodapé 3"/>
          <p:cNvSpPr txBox="1">
            <a:spLocks/>
          </p:cNvSpPr>
          <p:nvPr/>
        </p:nvSpPr>
        <p:spPr>
          <a:xfrm>
            <a:off x="6312" y="6368529"/>
            <a:ext cx="4680520" cy="3008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Instituto Português do Sangue e da Transplantação, IP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Conexão recta 11"/>
          <p:cNvCxnSpPr/>
          <p:nvPr/>
        </p:nvCxnSpPr>
        <p:spPr>
          <a:xfrm>
            <a:off x="36208" y="692696"/>
            <a:ext cx="6408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79512" y="980728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Clr>
                <a:schemeClr val="accent5"/>
              </a:buClr>
              <a:buFont typeface="Wingdings" pitchFamily="2" charset="2"/>
              <a:buChar char="ü"/>
              <a:tabLst>
                <a:tab pos="360363" algn="l"/>
              </a:tabLst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Evolução, nos últimos 4 anos, do número de dadores por </a:t>
            </a:r>
            <a:r>
              <a:rPr lang="pt-PT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Gabinete Coordenador de Colheita e Transplantação</a:t>
            </a:r>
            <a:endParaRPr lang="pt-PT" u="sng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Marcador de Posição de Conteúdo 7"/>
          <p:cNvGraphicFramePr>
            <a:graphicFrameLocks noGrp="1"/>
          </p:cNvGraphicFramePr>
          <p:nvPr>
            <p:ph idx="1"/>
          </p:nvPr>
        </p:nvGraphicFramePr>
        <p:xfrm>
          <a:off x="467544" y="2060848"/>
          <a:ext cx="82296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6444208" y="17630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b="1" dirty="0">
                <a:solidFill>
                  <a:srgbClr val="FF0000"/>
                </a:solidFill>
              </a:rPr>
              <a:t>Δ</a:t>
            </a:r>
            <a:r>
              <a:rPr lang="pt-PT" b="1" dirty="0" smtClean="0"/>
              <a:t> </a:t>
            </a:r>
            <a:r>
              <a:rPr lang="pt-PT" b="1" dirty="0" smtClean="0">
                <a:solidFill>
                  <a:schemeClr val="bg1">
                    <a:lumMod val="50000"/>
                  </a:schemeClr>
                </a:solidFill>
              </a:rPr>
              <a:t>-21%</a:t>
            </a:r>
            <a:endParaRPr lang="pt-PT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851920" y="224812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b="1" dirty="0">
                <a:solidFill>
                  <a:srgbClr val="FF0000"/>
                </a:solidFill>
              </a:rPr>
              <a:t>Δ</a:t>
            </a:r>
            <a:r>
              <a:rPr lang="pt-PT" b="1" dirty="0" smtClean="0"/>
              <a:t> </a:t>
            </a:r>
            <a:r>
              <a:rPr lang="pt-PT" b="1" dirty="0" smtClean="0">
                <a:solidFill>
                  <a:schemeClr val="bg1">
                    <a:lumMod val="50000"/>
                  </a:schemeClr>
                </a:solidFill>
              </a:rPr>
              <a:t>-9%</a:t>
            </a:r>
            <a:endParaRPr lang="pt-PT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331640" y="258436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b="1" dirty="0">
                <a:solidFill>
                  <a:srgbClr val="FF0000"/>
                </a:solidFill>
              </a:rPr>
              <a:t>Δ</a:t>
            </a:r>
            <a:r>
              <a:rPr lang="pt-PT" b="1" dirty="0" smtClean="0"/>
              <a:t> </a:t>
            </a:r>
            <a:r>
              <a:rPr lang="pt-PT" b="1" dirty="0" smtClean="0">
                <a:solidFill>
                  <a:schemeClr val="bg1">
                    <a:lumMod val="50000"/>
                  </a:schemeClr>
                </a:solidFill>
              </a:rPr>
              <a:t>-18%</a:t>
            </a:r>
            <a:endParaRPr lang="pt-PT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m 13" descr="logo_ipst (3).jpg"/>
          <p:cNvPicPr>
            <a:picLocks noChangeAspect="1"/>
          </p:cNvPicPr>
          <p:nvPr/>
        </p:nvPicPr>
        <p:blipFill>
          <a:blip r:embed="rId3" cstate="print"/>
          <a:srcRect r="55986"/>
          <a:stretch>
            <a:fillRect/>
          </a:stretch>
        </p:blipFill>
        <p:spPr>
          <a:xfrm>
            <a:off x="8489654" y="6379297"/>
            <a:ext cx="602345" cy="432048"/>
          </a:xfrm>
          <a:prstGeom prst="rect">
            <a:avLst/>
          </a:prstGeom>
        </p:spPr>
      </p:pic>
      <p:sp>
        <p:nvSpPr>
          <p:cNvPr id="17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0830"/>
          </a:xfrm>
        </p:spPr>
        <p:txBody>
          <a:bodyPr>
            <a:normAutofit/>
          </a:bodyPr>
          <a:lstStyle/>
          <a:p>
            <a:pPr algn="l"/>
            <a:r>
              <a:rPr lang="pt-PT" sz="3200" b="1" dirty="0" smtClean="0">
                <a:solidFill>
                  <a:schemeClr val="accent2">
                    <a:lumMod val="75000"/>
                  </a:schemeClr>
                </a:solidFill>
              </a:rPr>
              <a:t>Colheita de órgãos em dador cadáver</a:t>
            </a:r>
            <a:endParaRPr lang="pt-PT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Marcador de Posição do Rodapé 3"/>
          <p:cNvSpPr txBox="1">
            <a:spLocks/>
          </p:cNvSpPr>
          <p:nvPr/>
        </p:nvSpPr>
        <p:spPr>
          <a:xfrm>
            <a:off x="6312" y="6368529"/>
            <a:ext cx="4680520" cy="30083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Instituto Português do Sangue e da Transplantação, IP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9" name="Conexão recta 18"/>
          <p:cNvCxnSpPr/>
          <p:nvPr/>
        </p:nvCxnSpPr>
        <p:spPr>
          <a:xfrm>
            <a:off x="36208" y="692696"/>
            <a:ext cx="6408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179512" y="980728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Clr>
                <a:schemeClr val="accent5"/>
              </a:buClr>
              <a:buFont typeface="Wingdings" pitchFamily="2" charset="2"/>
              <a:buChar char="ü"/>
              <a:tabLst>
                <a:tab pos="360363" algn="l"/>
              </a:tabLst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Evolução, nos últimos 4 anos, do número de dadores de órgãos por </a:t>
            </a:r>
            <a:r>
              <a:rPr lang="pt-PT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Região</a:t>
            </a:r>
          </a:p>
          <a:p>
            <a:pPr marL="360363" indent="-360363">
              <a:buClr>
                <a:schemeClr val="accent5"/>
              </a:buClr>
              <a:buFont typeface="Wingdings" pitchFamily="2" charset="2"/>
              <a:buChar char="ü"/>
              <a:tabLst>
                <a:tab pos="360363" algn="l"/>
              </a:tabLst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Região Norte diminuiu 18%, Centro 8% e Sul 21%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Marcador de Posição de Conteúdo 15"/>
          <p:cNvGraphicFramePr>
            <a:graphicFrameLocks noGrp="1"/>
          </p:cNvGraphicFramePr>
          <p:nvPr>
            <p:ph idx="1"/>
          </p:nvPr>
        </p:nvGraphicFramePr>
        <p:xfrm>
          <a:off x="539552" y="2132856"/>
          <a:ext cx="799288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Imagem 8" descr="logo_ipst (3).jpg"/>
          <p:cNvPicPr>
            <a:picLocks noChangeAspect="1"/>
          </p:cNvPicPr>
          <p:nvPr/>
        </p:nvPicPr>
        <p:blipFill>
          <a:blip r:embed="rId3" cstate="print"/>
          <a:srcRect r="55986"/>
          <a:stretch>
            <a:fillRect/>
          </a:stretch>
        </p:blipFill>
        <p:spPr>
          <a:xfrm>
            <a:off x="8489654" y="6379297"/>
            <a:ext cx="602345" cy="432048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0830"/>
          </a:xfrm>
        </p:spPr>
        <p:txBody>
          <a:bodyPr>
            <a:normAutofit/>
          </a:bodyPr>
          <a:lstStyle/>
          <a:p>
            <a:pPr algn="l"/>
            <a:r>
              <a:rPr lang="pt-PT" sz="3200" b="1" dirty="0" smtClean="0">
                <a:solidFill>
                  <a:schemeClr val="accent2">
                    <a:lumMod val="75000"/>
                  </a:schemeClr>
                </a:solidFill>
              </a:rPr>
              <a:t>Colheita de órgãos em dador cadáver</a:t>
            </a:r>
            <a:endParaRPr lang="pt-PT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6312" y="6368529"/>
            <a:ext cx="4680520" cy="300831"/>
          </a:xfrm>
        </p:spPr>
        <p:txBody>
          <a:bodyPr/>
          <a:lstStyle/>
          <a:p>
            <a:pPr algn="l"/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</a:rPr>
              <a:t>Instituto Português do Sangue e da Transplantação, IP</a:t>
            </a:r>
            <a:endParaRPr lang="pt-P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3" name="Conexão recta 12"/>
          <p:cNvCxnSpPr/>
          <p:nvPr/>
        </p:nvCxnSpPr>
        <p:spPr>
          <a:xfrm>
            <a:off x="36208" y="692696"/>
            <a:ext cx="6408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179512" y="980728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Clr>
                <a:schemeClr val="accent5"/>
              </a:buClr>
              <a:buFont typeface="Wingdings" pitchFamily="2" charset="2"/>
              <a:buChar char="ü"/>
              <a:tabLst>
                <a:tab pos="360363" algn="l"/>
              </a:tabLst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Localização da colheita</a:t>
            </a:r>
          </a:p>
          <a:p>
            <a:pPr marL="360363" indent="-360363">
              <a:buClr>
                <a:schemeClr val="accent5"/>
              </a:buClr>
              <a:buFont typeface="Wingdings" pitchFamily="2" charset="2"/>
              <a:buChar char="ü"/>
              <a:tabLst>
                <a:tab pos="360363" algn="l"/>
              </a:tabLst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44% das colheitas efetuadas em dadores de órgãos foram realizadas fora dos hospitais com GCCT (hospitais da rede)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Marcador de Posição de Conteúdo 7"/>
          <p:cNvGraphicFramePr>
            <a:graphicFrameLocks noGrp="1"/>
          </p:cNvGraphicFramePr>
          <p:nvPr>
            <p:ph idx="1"/>
          </p:nvPr>
        </p:nvGraphicFramePr>
        <p:xfrm>
          <a:off x="467544" y="2060848"/>
          <a:ext cx="822960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Imagem 10" descr="logo_ipst (3).jpg"/>
          <p:cNvPicPr>
            <a:picLocks noChangeAspect="1"/>
          </p:cNvPicPr>
          <p:nvPr/>
        </p:nvPicPr>
        <p:blipFill>
          <a:blip r:embed="rId3" cstate="print"/>
          <a:srcRect r="55986"/>
          <a:stretch>
            <a:fillRect/>
          </a:stretch>
        </p:blipFill>
        <p:spPr>
          <a:xfrm>
            <a:off x="8489654" y="6379297"/>
            <a:ext cx="602345" cy="432048"/>
          </a:xfrm>
          <a:prstGeom prst="rect">
            <a:avLst/>
          </a:prstGeom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0830"/>
          </a:xfrm>
        </p:spPr>
        <p:txBody>
          <a:bodyPr>
            <a:normAutofit/>
          </a:bodyPr>
          <a:lstStyle/>
          <a:p>
            <a:pPr algn="l"/>
            <a:r>
              <a:rPr lang="pt-PT" sz="3200" b="1" dirty="0" smtClean="0">
                <a:solidFill>
                  <a:schemeClr val="accent2">
                    <a:lumMod val="75000"/>
                  </a:schemeClr>
                </a:solidFill>
              </a:rPr>
              <a:t>Colheita de órgãos em dador cadáver</a:t>
            </a:r>
            <a:endParaRPr lang="pt-PT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6312" y="6368529"/>
            <a:ext cx="4680520" cy="300831"/>
          </a:xfrm>
        </p:spPr>
        <p:txBody>
          <a:bodyPr/>
          <a:lstStyle/>
          <a:p>
            <a:pPr algn="l"/>
            <a:r>
              <a:rPr lang="pt-PT" b="1" dirty="0" smtClean="0">
                <a:solidFill>
                  <a:schemeClr val="accent5">
                    <a:lumMod val="75000"/>
                  </a:schemeClr>
                </a:solidFill>
              </a:rPr>
              <a:t>Instituto Português do Sangue e da Transplantação, IP</a:t>
            </a:r>
            <a:endParaRPr lang="pt-P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5" name="Conexão recta 14"/>
          <p:cNvCxnSpPr/>
          <p:nvPr/>
        </p:nvCxnSpPr>
        <p:spPr>
          <a:xfrm>
            <a:off x="36208" y="692696"/>
            <a:ext cx="6408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179512" y="980728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Clr>
                <a:schemeClr val="accent5"/>
              </a:buClr>
              <a:buFont typeface="Wingdings" pitchFamily="2" charset="2"/>
              <a:buChar char="ü"/>
              <a:tabLst>
                <a:tab pos="360363" algn="l"/>
              </a:tabLst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Evolução do número de hospitais dadores ativos (hospitais onde se efetuou pelo menos uma colheita de órgãos)</a:t>
            </a:r>
          </a:p>
          <a:p>
            <a:pPr marL="360363" indent="-360363">
              <a:buClr>
                <a:schemeClr val="accent5"/>
              </a:buClr>
              <a:buFont typeface="Wingdings" pitchFamily="2" charset="2"/>
              <a:buChar char="ü"/>
              <a:tabLst>
                <a:tab pos="360363" algn="l"/>
              </a:tabLst>
            </a:pPr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32 dos 46 hospitais ativos (73%; em 2011 76%)</a:t>
            </a:r>
            <a:endParaRPr lang="pt-PT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6018</TotalTime>
  <Words>670</Words>
  <Application>Microsoft Office PowerPoint</Application>
  <PresentationFormat>Apresentação no Ecrã (4:3)</PresentationFormat>
  <Paragraphs>82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25" baseType="lpstr">
      <vt:lpstr>Tema do Office</vt:lpstr>
      <vt:lpstr>Colheita e Transplantação</vt:lpstr>
      <vt:lpstr>Colheita de órgãos em dador cadáver</vt:lpstr>
      <vt:lpstr>Diapositivo 3</vt:lpstr>
      <vt:lpstr>Diapositivo 4</vt:lpstr>
      <vt:lpstr>Diapositivo 5</vt:lpstr>
      <vt:lpstr>Diapositivo 6</vt:lpstr>
      <vt:lpstr>Colheita de órgãos em dador cadáver</vt:lpstr>
      <vt:lpstr>Colheita de órgãos em dador cadáver</vt:lpstr>
      <vt:lpstr>Colheita de órgãos em dador cadáver</vt:lpstr>
      <vt:lpstr>Colheita de órgãos em dador cadáver</vt:lpstr>
      <vt:lpstr>Colheita de órgãos em dador cadáver</vt:lpstr>
      <vt:lpstr>Colheita de órgãos em dador cadáver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</vt:vector>
  </TitlesOfParts>
  <Company>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Colheita e Transplantação</dc:title>
  <dc:creator>cbolotinha</dc:creator>
  <cp:lastModifiedBy>Catarina.Bolotinha</cp:lastModifiedBy>
  <cp:revision>394</cp:revision>
  <dcterms:created xsi:type="dcterms:W3CDTF">2011-10-25T15:45:34Z</dcterms:created>
  <dcterms:modified xsi:type="dcterms:W3CDTF">2013-02-27T18:04:01Z</dcterms:modified>
</cp:coreProperties>
</file>